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4610100" cy="3460750"/>
  <p:notesSz cx="4610100" cy="34607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231" d="100"/>
          <a:sy n="231" d="100"/>
        </p:scale>
        <p:origin x="1524" y="17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45757" y="1072832"/>
            <a:ext cx="3918585" cy="7267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691515" y="1938020"/>
            <a:ext cx="3227070" cy="865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14159"/>
                </a:solidFill>
                <a:latin typeface="LM Sans 8"/>
                <a:cs typeface="LM Sans 8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spc="-5" dirty="0"/>
              <a:t>‹#›</a:t>
            </a:fld>
            <a:r>
              <a:rPr spc="-5" dirty="0"/>
              <a:t>/16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F9F9F9"/>
                </a:solidFill>
                <a:latin typeface="LM Sans 10"/>
                <a:cs typeface="LM Sans 1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14159"/>
                </a:solidFill>
                <a:latin typeface="LM Sans 8"/>
                <a:cs typeface="LM Sans 8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spc="-5" dirty="0"/>
              <a:t>‹#›</a:t>
            </a:fld>
            <a:r>
              <a:rPr spc="-5" dirty="0"/>
              <a:t>/16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F9F9F9"/>
                </a:solidFill>
                <a:latin typeface="LM Sans 10"/>
                <a:cs typeface="LM Sans 1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30505" y="795972"/>
            <a:ext cx="2005393" cy="2284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2374201" y="795972"/>
            <a:ext cx="2005393" cy="2284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14159"/>
                </a:solidFill>
                <a:latin typeface="LM Sans 8"/>
                <a:cs typeface="LM Sans 8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spc="-5" dirty="0"/>
              <a:t>‹#›</a:t>
            </a:fld>
            <a:r>
              <a:rPr spc="-5" dirty="0"/>
              <a:t>/16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F9F9F9"/>
                </a:solidFill>
                <a:latin typeface="LM Sans 10"/>
                <a:cs typeface="LM Sans 1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14159"/>
                </a:solidFill>
                <a:latin typeface="LM Sans 8"/>
                <a:cs typeface="LM Sans 8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spc="-5" dirty="0"/>
              <a:t>‹#›</a:t>
            </a:fld>
            <a:r>
              <a:rPr spc="-5" dirty="0"/>
              <a:t>/16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14159"/>
                </a:solidFill>
                <a:latin typeface="LM Sans 8"/>
                <a:cs typeface="LM Sans 8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spc="-5" dirty="0"/>
              <a:t>‹#›</a:t>
            </a:fld>
            <a:r>
              <a:rPr spc="-5" dirty="0"/>
              <a:t>/16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4608195" cy="353060"/>
          </a:xfrm>
          <a:custGeom>
            <a:avLst/>
            <a:gdLst/>
            <a:ahLst/>
            <a:cxnLst/>
            <a:rect l="l" t="t" r="r" b="b"/>
            <a:pathLst>
              <a:path w="4608195" h="353060">
                <a:moveTo>
                  <a:pt x="4608004" y="0"/>
                </a:moveTo>
                <a:lnTo>
                  <a:pt x="0" y="0"/>
                </a:lnTo>
                <a:lnTo>
                  <a:pt x="0" y="352869"/>
                </a:lnTo>
                <a:lnTo>
                  <a:pt x="4608004" y="352869"/>
                </a:lnTo>
                <a:lnTo>
                  <a:pt x="4608004" y="0"/>
                </a:lnTo>
                <a:close/>
              </a:path>
            </a:pathLst>
          </a:custGeom>
          <a:solidFill>
            <a:srgbClr val="99B7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1010" y="64615"/>
            <a:ext cx="4388078" cy="2076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F9F9F9"/>
                </a:solidFill>
                <a:latin typeface="LM Sans 10"/>
                <a:cs typeface="LM Sans 1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59994" y="1029093"/>
            <a:ext cx="3910329" cy="14979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567434" y="3218497"/>
            <a:ext cx="1475232" cy="1730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30505" y="3218497"/>
            <a:ext cx="1060323" cy="1730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250296" y="3200860"/>
            <a:ext cx="286385" cy="155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414159"/>
                </a:solidFill>
                <a:latin typeface="LM Sans 8"/>
                <a:cs typeface="LM Sans 8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spc="-5" dirty="0"/>
              <a:t>‹#›</a:t>
            </a:fld>
            <a:r>
              <a:rPr spc="-5" dirty="0"/>
              <a:t>/16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1894" y="598452"/>
            <a:ext cx="3351529" cy="5492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 marR="30480">
              <a:lnSpc>
                <a:spcPct val="122800"/>
              </a:lnSpc>
              <a:spcBef>
                <a:spcPts val="90"/>
              </a:spcBef>
            </a:pPr>
            <a:r>
              <a:rPr sz="1400" spc="10" dirty="0">
                <a:solidFill>
                  <a:srgbClr val="414159"/>
                </a:solidFill>
              </a:rPr>
              <a:t>Understanding </a:t>
            </a:r>
            <a:r>
              <a:rPr sz="1400" spc="5" dirty="0">
                <a:solidFill>
                  <a:srgbClr val="414159"/>
                </a:solidFill>
              </a:rPr>
              <a:t>Inflation </a:t>
            </a:r>
            <a:r>
              <a:rPr sz="1400" spc="15" dirty="0">
                <a:solidFill>
                  <a:srgbClr val="414159"/>
                </a:solidFill>
              </a:rPr>
              <a:t>Dynamics:  </a:t>
            </a:r>
            <a:r>
              <a:rPr sz="1400" spc="20" dirty="0">
                <a:solidFill>
                  <a:srgbClr val="414159"/>
                </a:solidFill>
              </a:rPr>
              <a:t>The </a:t>
            </a:r>
            <a:r>
              <a:rPr sz="1400" spc="10" dirty="0">
                <a:solidFill>
                  <a:srgbClr val="414159"/>
                </a:solidFill>
              </a:rPr>
              <a:t>Role </a:t>
            </a:r>
            <a:r>
              <a:rPr sz="1400" spc="15" dirty="0">
                <a:solidFill>
                  <a:srgbClr val="414159"/>
                </a:solidFill>
              </a:rPr>
              <a:t>of Government</a:t>
            </a:r>
            <a:r>
              <a:rPr sz="1400" spc="-15" dirty="0">
                <a:solidFill>
                  <a:srgbClr val="414159"/>
                </a:solidFill>
              </a:rPr>
              <a:t> </a:t>
            </a:r>
            <a:r>
              <a:rPr sz="1400" spc="15" dirty="0">
                <a:solidFill>
                  <a:srgbClr val="414159"/>
                </a:solidFill>
              </a:rPr>
              <a:t>Expenditures</a:t>
            </a:r>
            <a:r>
              <a:rPr sz="1500" b="0" i="1" spc="22" baseline="27777" dirty="0">
                <a:solidFill>
                  <a:srgbClr val="414159"/>
                </a:solidFill>
                <a:latin typeface="LM Sans 10"/>
                <a:cs typeface="LM Sans 10"/>
              </a:rPr>
              <a:t>a</a:t>
            </a:r>
            <a:endParaRPr sz="1500" baseline="27777">
              <a:latin typeface="LM Sans 10"/>
              <a:cs typeface="LM Sans 1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59994" y="1368279"/>
            <a:ext cx="3888104" cy="5080"/>
          </a:xfrm>
          <a:custGeom>
            <a:avLst/>
            <a:gdLst/>
            <a:ahLst/>
            <a:cxnLst/>
            <a:rect l="l" t="t" r="r" b="b"/>
            <a:pathLst>
              <a:path w="3888104" h="5080">
                <a:moveTo>
                  <a:pt x="0" y="5060"/>
                </a:moveTo>
                <a:lnTo>
                  <a:pt x="0" y="0"/>
                </a:lnTo>
                <a:lnTo>
                  <a:pt x="3888054" y="0"/>
                </a:lnTo>
                <a:lnTo>
                  <a:pt x="3888054" y="5060"/>
                </a:lnTo>
                <a:lnTo>
                  <a:pt x="0" y="5060"/>
                </a:lnTo>
                <a:close/>
              </a:path>
            </a:pathLst>
          </a:custGeom>
          <a:solidFill>
            <a:srgbClr val="7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96494" y="1588240"/>
            <a:ext cx="1868170" cy="83439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509"/>
              </a:spcBef>
              <a:tabLst>
                <a:tab pos="806450" algn="l"/>
              </a:tabLst>
            </a:pP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Chang</a:t>
            </a:r>
            <a:r>
              <a:rPr sz="90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Liu</a:t>
            </a:r>
            <a:r>
              <a:rPr sz="900" spc="5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7" baseline="37037" dirty="0">
                <a:solidFill>
                  <a:srgbClr val="414159"/>
                </a:solidFill>
                <a:latin typeface="LM Sans 8"/>
                <a:cs typeface="LM Sans 8"/>
              </a:rPr>
              <a:t>1	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Yinxi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Xie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7" baseline="37037" dirty="0">
                <a:solidFill>
                  <a:srgbClr val="414159"/>
                </a:solidFill>
                <a:latin typeface="LM Sans 8"/>
                <a:cs typeface="LM Sans 8"/>
              </a:rPr>
              <a:t>2</a:t>
            </a:r>
            <a:endParaRPr sz="900" baseline="37037">
              <a:latin typeface="LM Sans 8"/>
              <a:cs typeface="LM Sans 8"/>
            </a:endParaRPr>
          </a:p>
          <a:p>
            <a:pPr marL="62865">
              <a:lnSpc>
                <a:spcPct val="100000"/>
              </a:lnSpc>
              <a:spcBef>
                <a:spcPts val="409"/>
              </a:spcBef>
            </a:pP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Dec 5,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2022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at the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Bank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of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 Albania</a:t>
            </a:r>
            <a:endParaRPr sz="900">
              <a:latin typeface="LM Sans 9"/>
              <a:cs typeface="LM Sans 9"/>
            </a:endParaRPr>
          </a:p>
          <a:p>
            <a:pPr marL="62865">
              <a:lnSpc>
                <a:spcPct val="100000"/>
              </a:lnSpc>
              <a:spcBef>
                <a:spcPts val="885"/>
              </a:spcBef>
            </a:pPr>
            <a:r>
              <a:rPr sz="750" spc="-7" baseline="33333" dirty="0">
                <a:solidFill>
                  <a:srgbClr val="414159"/>
                </a:solidFill>
                <a:latin typeface="LM Sans 8"/>
                <a:cs typeface="LM Sans 8"/>
              </a:rPr>
              <a:t>1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National University of</a:t>
            </a:r>
            <a:r>
              <a:rPr sz="700" spc="-13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Singapore</a:t>
            </a:r>
            <a:endParaRPr sz="700">
              <a:latin typeface="LM Sans 8"/>
              <a:cs typeface="LM Sans 8"/>
            </a:endParaRPr>
          </a:p>
          <a:p>
            <a:pPr marL="62865">
              <a:lnSpc>
                <a:spcPct val="100000"/>
              </a:lnSpc>
              <a:spcBef>
                <a:spcPts val="819"/>
              </a:spcBef>
            </a:pPr>
            <a:r>
              <a:rPr sz="750" spc="-7" baseline="33333" dirty="0">
                <a:solidFill>
                  <a:srgbClr val="414159"/>
                </a:solidFill>
                <a:latin typeface="LM Sans 8"/>
                <a:cs typeface="LM Sans 8"/>
              </a:rPr>
              <a:t>2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Bank of</a:t>
            </a:r>
            <a:r>
              <a:rPr sz="700" spc="-13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Canada</a:t>
            </a:r>
            <a:endParaRPr sz="700">
              <a:latin typeface="LM Sans 8"/>
              <a:cs typeface="LM Sans 8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59994" y="3216237"/>
            <a:ext cx="1828800" cy="0"/>
          </a:xfrm>
          <a:custGeom>
            <a:avLst/>
            <a:gdLst/>
            <a:ahLst/>
            <a:cxnLst/>
            <a:rect l="l" t="t" r="r" b="b"/>
            <a:pathLst>
              <a:path w="1828800">
                <a:moveTo>
                  <a:pt x="0" y="0"/>
                </a:moveTo>
                <a:lnTo>
                  <a:pt x="1828800" y="0"/>
                </a:lnTo>
              </a:path>
            </a:pathLst>
          </a:custGeom>
          <a:ln w="5054">
            <a:solidFill>
              <a:srgbClr val="4141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62864" y="3221874"/>
            <a:ext cx="385889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900" i="1" spc="7" baseline="27777" dirty="0">
                <a:solidFill>
                  <a:srgbClr val="545469"/>
                </a:solidFill>
                <a:latin typeface="LM Sans 8"/>
                <a:cs typeface="LM Sans 8"/>
              </a:rPr>
              <a:t>a</a:t>
            </a:r>
            <a:r>
              <a:rPr sz="800" spc="5" dirty="0">
                <a:solidFill>
                  <a:srgbClr val="545469"/>
                </a:solidFill>
                <a:latin typeface="LM Sans 8"/>
                <a:cs typeface="LM Sans 8"/>
              </a:rPr>
              <a:t>The </a:t>
            </a:r>
            <a:r>
              <a:rPr sz="800" spc="-10" dirty="0">
                <a:solidFill>
                  <a:srgbClr val="545469"/>
                </a:solidFill>
                <a:latin typeface="LM Sans 8"/>
                <a:cs typeface="LM Sans 8"/>
              </a:rPr>
              <a:t>views </a:t>
            </a:r>
            <a:r>
              <a:rPr sz="800" spc="-5" dirty="0">
                <a:solidFill>
                  <a:srgbClr val="545469"/>
                </a:solidFill>
                <a:latin typeface="LM Sans 8"/>
                <a:cs typeface="LM Sans 8"/>
              </a:rPr>
              <a:t>should not </a:t>
            </a:r>
            <a:r>
              <a:rPr sz="800" spc="5" dirty="0">
                <a:solidFill>
                  <a:srgbClr val="545469"/>
                </a:solidFill>
                <a:latin typeface="LM Sans 8"/>
                <a:cs typeface="LM Sans 8"/>
              </a:rPr>
              <a:t>be </a:t>
            </a:r>
            <a:r>
              <a:rPr sz="800" spc="-10" dirty="0">
                <a:solidFill>
                  <a:srgbClr val="545469"/>
                </a:solidFill>
                <a:latin typeface="LM Sans 8"/>
                <a:cs typeface="LM Sans 8"/>
              </a:rPr>
              <a:t>interpreted </a:t>
            </a:r>
            <a:r>
              <a:rPr sz="800" spc="-5" dirty="0">
                <a:solidFill>
                  <a:srgbClr val="545469"/>
                </a:solidFill>
                <a:latin typeface="LM Sans 8"/>
                <a:cs typeface="LM Sans 8"/>
              </a:rPr>
              <a:t>as </a:t>
            </a:r>
            <a:r>
              <a:rPr sz="800" spc="-10" dirty="0">
                <a:solidFill>
                  <a:srgbClr val="545469"/>
                </a:solidFill>
                <a:latin typeface="LM Sans 8"/>
                <a:cs typeface="LM Sans 8"/>
              </a:rPr>
              <a:t>reflecting </a:t>
            </a:r>
            <a:r>
              <a:rPr sz="800" spc="-5" dirty="0">
                <a:solidFill>
                  <a:srgbClr val="545469"/>
                </a:solidFill>
                <a:latin typeface="LM Sans 8"/>
                <a:cs typeface="LM Sans 8"/>
              </a:rPr>
              <a:t>the </a:t>
            </a:r>
            <a:r>
              <a:rPr sz="800" spc="-10" dirty="0">
                <a:solidFill>
                  <a:srgbClr val="545469"/>
                </a:solidFill>
                <a:latin typeface="LM Sans 8"/>
                <a:cs typeface="LM Sans 8"/>
              </a:rPr>
              <a:t>views </a:t>
            </a:r>
            <a:r>
              <a:rPr sz="800" spc="-5" dirty="0">
                <a:solidFill>
                  <a:srgbClr val="545469"/>
                </a:solidFill>
                <a:latin typeface="LM Sans 8"/>
                <a:cs typeface="LM Sans 8"/>
              </a:rPr>
              <a:t>of the Bank of</a:t>
            </a:r>
            <a:r>
              <a:rPr sz="800" spc="114" dirty="0">
                <a:solidFill>
                  <a:srgbClr val="545469"/>
                </a:solidFill>
                <a:latin typeface="LM Sans 8"/>
                <a:cs typeface="LM Sans 8"/>
              </a:rPr>
              <a:t> </a:t>
            </a:r>
            <a:r>
              <a:rPr sz="800" spc="-10" dirty="0">
                <a:solidFill>
                  <a:srgbClr val="545469"/>
                </a:solidFill>
                <a:latin typeface="LM Sans 8"/>
                <a:cs typeface="LM Sans 8"/>
              </a:rPr>
              <a:t>Canada.</a:t>
            </a:r>
            <a:endParaRPr sz="800">
              <a:latin typeface="LM Sans 8"/>
              <a:cs typeface="LM Sans 8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204"/>
              </a:spcBef>
            </a:pPr>
            <a:r>
              <a:rPr spc="-5" dirty="0"/>
              <a:t>4/16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321894" y="837849"/>
            <a:ext cx="2889885" cy="10553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Thus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NKPC with government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expenditure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is</a:t>
            </a:r>
            <a:endParaRPr sz="1000">
              <a:latin typeface="LM Sans 10"/>
              <a:cs typeface="LM Sans 10"/>
            </a:endParaRPr>
          </a:p>
          <a:p>
            <a:pPr marL="1099820">
              <a:lnSpc>
                <a:spcPct val="100000"/>
              </a:lnSpc>
              <a:spcBef>
                <a:spcPts val="1170"/>
              </a:spcBef>
            </a:pPr>
            <a:r>
              <a:rPr sz="1000" i="1" spc="-40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60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i="1" spc="179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=</a:t>
            </a:r>
            <a:r>
              <a:rPr sz="1000" spc="-6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5" dirty="0">
                <a:solidFill>
                  <a:srgbClr val="414159"/>
                </a:solidFill>
                <a:latin typeface="Verdana"/>
                <a:cs typeface="Verdana"/>
              </a:rPr>
              <a:t>β</a:t>
            </a:r>
            <a:r>
              <a:rPr sz="1000" spc="-5" dirty="0">
                <a:solidFill>
                  <a:srgbClr val="414159"/>
                </a:solidFill>
                <a:latin typeface="MathJax_AMS"/>
                <a:cs typeface="MathJax_AMS"/>
              </a:rPr>
              <a:t>E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i="1" spc="-225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i="1" spc="-10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15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spc="-15" baseline="-11904" dirty="0">
                <a:solidFill>
                  <a:srgbClr val="414159"/>
                </a:solidFill>
                <a:latin typeface="LM Sans 8"/>
                <a:cs typeface="LM Sans 8"/>
              </a:rPr>
              <a:t>+1</a:t>
            </a:r>
            <a:r>
              <a:rPr sz="1050" spc="22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+</a:t>
            </a:r>
            <a:r>
              <a:rPr sz="1000" spc="-114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110" dirty="0">
                <a:solidFill>
                  <a:srgbClr val="414159"/>
                </a:solidFill>
                <a:latin typeface="Verdana"/>
                <a:cs typeface="Verdana"/>
              </a:rPr>
              <a:t>κ</a:t>
            </a:r>
            <a:r>
              <a:rPr sz="1000" spc="-110" dirty="0">
                <a:solidFill>
                  <a:srgbClr val="414159"/>
                </a:solidFill>
                <a:latin typeface="LM Sans 10"/>
                <a:cs typeface="LM Sans 10"/>
              </a:rPr>
              <a:t>(</a:t>
            </a:r>
            <a:r>
              <a:rPr sz="1000" i="1" spc="-110" dirty="0">
                <a:solidFill>
                  <a:srgbClr val="414159"/>
                </a:solidFill>
                <a:latin typeface="LM Sans 10"/>
                <a:cs typeface="LM Sans 10"/>
              </a:rPr>
              <a:t>y</a:t>
            </a:r>
            <a:r>
              <a:rPr sz="1000" spc="-110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165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i="1" spc="-104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i="1" spc="20" dirty="0">
                <a:solidFill>
                  <a:srgbClr val="414159"/>
                </a:solidFill>
                <a:latin typeface="DejaVu Sans Condensed"/>
                <a:cs typeface="DejaVu Sans Condensed"/>
              </a:rPr>
              <a:t>−</a:t>
            </a:r>
            <a:r>
              <a:rPr sz="1000" i="1" spc="-70" dirty="0">
                <a:solidFill>
                  <a:srgbClr val="414159"/>
                </a:solidFill>
                <a:latin typeface="DejaVu Sans Condensed"/>
                <a:cs typeface="DejaVu Sans Condensed"/>
              </a:rPr>
              <a:t> </a:t>
            </a:r>
            <a:r>
              <a:rPr sz="1000" spc="-130" dirty="0">
                <a:solidFill>
                  <a:srgbClr val="414159"/>
                </a:solidFill>
                <a:latin typeface="LM Sans 10"/>
                <a:cs typeface="LM Sans 10"/>
              </a:rPr>
              <a:t>Γ</a:t>
            </a:r>
            <a:r>
              <a:rPr sz="1000" i="1" spc="-130" dirty="0">
                <a:solidFill>
                  <a:srgbClr val="414159"/>
                </a:solidFill>
                <a:latin typeface="LM Sans 10"/>
                <a:cs typeface="LM Sans 10"/>
              </a:rPr>
              <a:t>g</a:t>
            </a:r>
            <a:r>
              <a:rPr sz="1000" spc="-130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195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i="1" spc="-225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)</a:t>
            </a:r>
            <a:r>
              <a:rPr sz="1000" spc="-114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+</a:t>
            </a:r>
            <a:r>
              <a:rPr sz="1000" spc="-12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55" dirty="0">
                <a:solidFill>
                  <a:srgbClr val="414159"/>
                </a:solidFill>
                <a:latin typeface="Verdana"/>
                <a:cs typeface="Verdana"/>
              </a:rPr>
              <a:t>ν</a:t>
            </a:r>
            <a:r>
              <a:rPr sz="1050" i="1" spc="-82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1050" baseline="-11904">
              <a:latin typeface="LM Sans 8"/>
              <a:cs typeface="LM Sans 8"/>
            </a:endParaRPr>
          </a:p>
          <a:p>
            <a:pPr marL="38100">
              <a:lnSpc>
                <a:spcPct val="100000"/>
              </a:lnSpc>
              <a:spcBef>
                <a:spcPts val="1170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here</a:t>
            </a:r>
            <a:endParaRPr sz="1000">
              <a:latin typeface="LM Sans 10"/>
              <a:cs typeface="LM Sans 10"/>
            </a:endParaRPr>
          </a:p>
          <a:p>
            <a:pPr marL="290830" indent="-162560">
              <a:lnSpc>
                <a:spcPct val="100000"/>
              </a:lnSpc>
              <a:spcBef>
                <a:spcPts val="975"/>
              </a:spcBef>
              <a:buFont typeface="LM Sans 10"/>
              <a:buChar char="•"/>
              <a:tabLst>
                <a:tab pos="291465" algn="l"/>
              </a:tabLst>
            </a:pPr>
            <a:r>
              <a:rPr sz="1000" i="1" spc="-55" dirty="0">
                <a:solidFill>
                  <a:srgbClr val="414159"/>
                </a:solidFill>
                <a:latin typeface="Verdana"/>
                <a:cs typeface="Verdana"/>
              </a:rPr>
              <a:t>ν</a:t>
            </a:r>
            <a:r>
              <a:rPr sz="1050" i="1" spc="-82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summarizes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supply</a:t>
            </a:r>
            <a:r>
              <a:rPr sz="1000" spc="4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shocks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73626" y="1138979"/>
            <a:ext cx="1873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(2)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8683" y="1905730"/>
            <a:ext cx="3750310" cy="374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3990" marR="5080" indent="-161925">
              <a:lnSpc>
                <a:spcPct val="114599"/>
              </a:lnSpc>
              <a:spcBef>
                <a:spcPts val="100"/>
              </a:spcBef>
              <a:buChar char="•"/>
              <a:tabLst>
                <a:tab pos="17462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Γ </a:t>
            </a:r>
            <a:r>
              <a:rPr sz="1000" i="1" spc="-45" dirty="0">
                <a:solidFill>
                  <a:srgbClr val="414159"/>
                </a:solidFill>
                <a:latin typeface="Verdana"/>
                <a:cs typeface="Verdana"/>
              </a:rPr>
              <a:t>&lt;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1 is 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flexible-price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fiscal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multiplier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of output as in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Woodford  (2011)</a:t>
            </a:r>
            <a:endParaRPr sz="1000">
              <a:latin typeface="LM Sans 10"/>
              <a:cs typeface="LM Sans 10"/>
            </a:endParaRPr>
          </a:p>
        </p:txBody>
      </p:sp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322643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General </a:t>
            </a:r>
            <a:r>
              <a:rPr spc="-10" dirty="0"/>
              <a:t>equilibrium effect </a:t>
            </a:r>
            <a:r>
              <a:rPr spc="-5" dirty="0"/>
              <a:t>of govt</a:t>
            </a:r>
            <a:r>
              <a:rPr spc="10" dirty="0"/>
              <a:t> </a:t>
            </a:r>
            <a:r>
              <a:rPr dirty="0"/>
              <a:t>expenditure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1440180" cy="5080"/>
            </a:xfrm>
            <a:custGeom>
              <a:avLst/>
              <a:gdLst/>
              <a:ahLst/>
              <a:cxnLst/>
              <a:rect l="l" t="t" r="r" b="b"/>
              <a:pathLst>
                <a:path w="1440180" h="5079">
                  <a:moveTo>
                    <a:pt x="0" y="5060"/>
                  </a:moveTo>
                  <a:lnTo>
                    <a:pt x="0" y="0"/>
                  </a:lnTo>
                  <a:lnTo>
                    <a:pt x="1440014" y="0"/>
                  </a:lnTo>
                  <a:lnTo>
                    <a:pt x="1440014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21894" y="517288"/>
            <a:ext cx="3848735" cy="1133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NK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model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with government expenditure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(see Woodford,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11)</a:t>
            </a:r>
            <a:r>
              <a:rPr sz="1000" spc="8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yields</a:t>
            </a:r>
            <a:endParaRPr sz="1000">
              <a:latin typeface="LM Sans 10"/>
              <a:cs typeface="LM Sans 10"/>
            </a:endParaRPr>
          </a:p>
          <a:p>
            <a:pPr marL="835660">
              <a:lnSpc>
                <a:spcPct val="100000"/>
              </a:lnSpc>
              <a:spcBef>
                <a:spcPts val="1105"/>
              </a:spcBef>
            </a:pPr>
            <a:r>
              <a:rPr sz="1350" i="1" spc="-240" baseline="6172" dirty="0">
                <a:solidFill>
                  <a:srgbClr val="414159"/>
                </a:solidFill>
                <a:latin typeface="LM Sans 9"/>
                <a:cs typeface="LM Sans 9"/>
              </a:rPr>
              <a:t>y</a:t>
            </a:r>
            <a:r>
              <a:rPr sz="1350" spc="-240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600" i="1" spc="-160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-12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i="1" spc="-60" baseline="6172" dirty="0">
                <a:solidFill>
                  <a:srgbClr val="414159"/>
                </a:solidFill>
                <a:latin typeface="DejaVu Sans"/>
                <a:cs typeface="DejaVu Sans"/>
              </a:rPr>
              <a:t>−</a:t>
            </a:r>
            <a:r>
              <a:rPr sz="1350" i="1" spc="-127" baseline="617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1350" i="1" spc="-240" baseline="6172" dirty="0">
                <a:solidFill>
                  <a:srgbClr val="414159"/>
                </a:solidFill>
                <a:latin typeface="LM Sans 9"/>
                <a:cs typeface="LM Sans 9"/>
              </a:rPr>
              <a:t>g</a:t>
            </a:r>
            <a:r>
              <a:rPr sz="1350" spc="-240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600" i="1" spc="-160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-13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=</a:t>
            </a:r>
            <a:r>
              <a:rPr sz="1350" spc="-82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spc="-7" baseline="6172" dirty="0">
                <a:solidFill>
                  <a:srgbClr val="414159"/>
                </a:solidFill>
                <a:latin typeface="MathJax_AMS"/>
                <a:cs typeface="MathJax_AMS"/>
              </a:rPr>
              <a:t>E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-12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spc="-112" baseline="6172" dirty="0">
                <a:solidFill>
                  <a:srgbClr val="414159"/>
                </a:solidFill>
                <a:latin typeface="LM Sans 9"/>
                <a:cs typeface="LM Sans 9"/>
              </a:rPr>
              <a:t>[</a:t>
            </a:r>
            <a:r>
              <a:rPr sz="1350" i="1" spc="-112" baseline="6172" dirty="0">
                <a:solidFill>
                  <a:srgbClr val="414159"/>
                </a:solidFill>
                <a:latin typeface="LM Sans 9"/>
                <a:cs typeface="LM Sans 9"/>
              </a:rPr>
              <a:t>y</a:t>
            </a:r>
            <a:r>
              <a:rPr sz="1350" spc="-112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600" i="1" spc="-7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spc="-75" dirty="0">
                <a:solidFill>
                  <a:srgbClr val="414159"/>
                </a:solidFill>
                <a:latin typeface="LM Sans 8"/>
                <a:cs typeface="LM Sans 8"/>
              </a:rPr>
              <a:t>+1</a:t>
            </a:r>
            <a:r>
              <a:rPr sz="600" spc="3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i="1" spc="-60" baseline="6172" dirty="0">
                <a:solidFill>
                  <a:srgbClr val="414159"/>
                </a:solidFill>
                <a:latin typeface="DejaVu Sans"/>
                <a:cs typeface="DejaVu Sans"/>
              </a:rPr>
              <a:t>−</a:t>
            </a:r>
            <a:r>
              <a:rPr sz="1350" i="1" spc="-127" baseline="617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1350" i="1" spc="-97" baseline="6172" dirty="0">
                <a:solidFill>
                  <a:srgbClr val="414159"/>
                </a:solidFill>
                <a:latin typeface="LM Sans 9"/>
                <a:cs typeface="LM Sans 9"/>
              </a:rPr>
              <a:t>g</a:t>
            </a:r>
            <a:r>
              <a:rPr sz="1350" spc="-97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600" i="1" spc="-6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spc="-65" dirty="0">
                <a:solidFill>
                  <a:srgbClr val="414159"/>
                </a:solidFill>
                <a:latin typeface="LM Sans 8"/>
                <a:cs typeface="LM Sans 8"/>
              </a:rPr>
              <a:t>+1</a:t>
            </a:r>
            <a:r>
              <a:rPr sz="1350" spc="-97" baseline="6172" dirty="0">
                <a:solidFill>
                  <a:srgbClr val="414159"/>
                </a:solidFill>
                <a:latin typeface="LM Sans 9"/>
                <a:cs typeface="LM Sans 9"/>
              </a:rPr>
              <a:t>]</a:t>
            </a:r>
            <a:r>
              <a:rPr sz="1350" spc="-157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i="1" spc="-60" baseline="6172" dirty="0">
                <a:solidFill>
                  <a:srgbClr val="414159"/>
                </a:solidFill>
                <a:latin typeface="DejaVu Sans"/>
                <a:cs typeface="DejaVu Sans"/>
              </a:rPr>
              <a:t>−</a:t>
            </a:r>
            <a:r>
              <a:rPr sz="1350" i="1" spc="-127" baseline="617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1350" i="1" spc="-7" baseline="6172" dirty="0">
                <a:solidFill>
                  <a:srgbClr val="414159"/>
                </a:solidFill>
                <a:latin typeface="Verdana"/>
                <a:cs typeface="Verdana"/>
              </a:rPr>
              <a:t>σ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1350" i="1" spc="-7" baseline="6172" dirty="0">
                <a:solidFill>
                  <a:srgbClr val="414159"/>
                </a:solidFill>
                <a:latin typeface="LM Sans 9"/>
                <a:cs typeface="LM Sans 9"/>
              </a:rPr>
              <a:t>i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8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i="1" spc="-60" baseline="6172" dirty="0">
                <a:solidFill>
                  <a:srgbClr val="414159"/>
                </a:solidFill>
                <a:latin typeface="DejaVu Sans"/>
                <a:cs typeface="DejaVu Sans"/>
              </a:rPr>
              <a:t>−</a:t>
            </a:r>
            <a:r>
              <a:rPr sz="1350" i="1" spc="-127" baseline="617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1350" spc="-7" baseline="6172" dirty="0">
                <a:solidFill>
                  <a:srgbClr val="414159"/>
                </a:solidFill>
                <a:latin typeface="MathJax_AMS"/>
                <a:cs typeface="MathJax_AMS"/>
              </a:rPr>
              <a:t>E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-12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i="1" spc="-7" baseline="6172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spc="-5" dirty="0">
                <a:solidFill>
                  <a:srgbClr val="414159"/>
                </a:solidFill>
                <a:latin typeface="LM Sans 8"/>
                <a:cs typeface="LM Sans 8"/>
              </a:rPr>
              <a:t>+1</a:t>
            </a:r>
            <a:r>
              <a:rPr sz="600" spc="4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i="1" spc="-60" baseline="6172" dirty="0">
                <a:solidFill>
                  <a:srgbClr val="414159"/>
                </a:solidFill>
                <a:latin typeface="DejaVu Sans"/>
                <a:cs typeface="DejaVu Sans"/>
              </a:rPr>
              <a:t>−</a:t>
            </a:r>
            <a:r>
              <a:rPr sz="1350" i="1" spc="-127" baseline="617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1350" i="1" spc="-7" baseline="6172" dirty="0">
                <a:solidFill>
                  <a:srgbClr val="414159"/>
                </a:solidFill>
                <a:latin typeface="LM Sans 9"/>
                <a:cs typeface="LM Sans 9"/>
              </a:rPr>
              <a:t>r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-12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)</a:t>
            </a:r>
            <a:endParaRPr sz="1350" baseline="6172">
              <a:latin typeface="LM Sans 9"/>
              <a:cs typeface="LM Sans 9"/>
            </a:endParaRPr>
          </a:p>
          <a:p>
            <a:pPr marL="1065530">
              <a:lnSpc>
                <a:spcPct val="100000"/>
              </a:lnSpc>
              <a:spcBef>
                <a:spcPts val="480"/>
              </a:spcBef>
            </a:pPr>
            <a:r>
              <a:rPr sz="1350" i="1" spc="-37" baseline="6172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600" i="1" spc="-2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13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=</a:t>
            </a:r>
            <a:r>
              <a:rPr sz="1350" spc="-82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i="1" baseline="6172" dirty="0">
                <a:solidFill>
                  <a:srgbClr val="414159"/>
                </a:solidFill>
                <a:latin typeface="Verdana"/>
                <a:cs typeface="Verdana"/>
              </a:rPr>
              <a:t>β</a:t>
            </a:r>
            <a:r>
              <a:rPr sz="1350" baseline="6172" dirty="0">
                <a:solidFill>
                  <a:srgbClr val="414159"/>
                </a:solidFill>
                <a:latin typeface="MathJax_AMS"/>
                <a:cs typeface="MathJax_AMS"/>
              </a:rPr>
              <a:t>E</a:t>
            </a:r>
            <a:r>
              <a:rPr sz="600" i="1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-12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i="1" spc="-7" baseline="6172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spc="-5" dirty="0">
                <a:solidFill>
                  <a:srgbClr val="414159"/>
                </a:solidFill>
                <a:latin typeface="LM Sans 8"/>
                <a:cs typeface="LM Sans 8"/>
              </a:rPr>
              <a:t>+1</a:t>
            </a:r>
            <a:r>
              <a:rPr sz="600" spc="3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+</a:t>
            </a:r>
            <a:r>
              <a:rPr sz="1350" spc="-157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i="1" spc="-150" baseline="6172" dirty="0">
                <a:solidFill>
                  <a:srgbClr val="414159"/>
                </a:solidFill>
                <a:latin typeface="Verdana"/>
                <a:cs typeface="Verdana"/>
              </a:rPr>
              <a:t>κ</a:t>
            </a:r>
            <a:r>
              <a:rPr sz="1350" spc="-150" baseline="6172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1350" i="1" spc="-150" baseline="6172" dirty="0">
                <a:solidFill>
                  <a:srgbClr val="414159"/>
                </a:solidFill>
                <a:latin typeface="LM Sans 9"/>
                <a:cs typeface="LM Sans 9"/>
              </a:rPr>
              <a:t>y</a:t>
            </a:r>
            <a:r>
              <a:rPr sz="1350" spc="-150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600" i="1" spc="-100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-2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i="1" spc="-60" baseline="6172" dirty="0">
                <a:solidFill>
                  <a:srgbClr val="414159"/>
                </a:solidFill>
                <a:latin typeface="DejaVu Sans"/>
                <a:cs typeface="DejaVu Sans"/>
              </a:rPr>
              <a:t>−</a:t>
            </a:r>
            <a:r>
              <a:rPr sz="1350" i="1" spc="-135" baseline="617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1350" spc="-179" baseline="6172" dirty="0">
                <a:solidFill>
                  <a:srgbClr val="414159"/>
                </a:solidFill>
                <a:latin typeface="LM Sans 9"/>
                <a:cs typeface="LM Sans 9"/>
              </a:rPr>
              <a:t>Γ</a:t>
            </a:r>
            <a:r>
              <a:rPr sz="1350" i="1" spc="-179" baseline="6172" dirty="0">
                <a:solidFill>
                  <a:srgbClr val="414159"/>
                </a:solidFill>
                <a:latin typeface="LM Sans 9"/>
                <a:cs typeface="LM Sans 9"/>
              </a:rPr>
              <a:t>g</a:t>
            </a:r>
            <a:r>
              <a:rPr sz="1350" spc="-179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600" i="1" spc="-120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)</a:t>
            </a:r>
            <a:r>
              <a:rPr sz="1350" spc="-157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+</a:t>
            </a:r>
            <a:r>
              <a:rPr sz="1350" spc="-157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i="1" spc="-67" baseline="6172" dirty="0">
                <a:solidFill>
                  <a:srgbClr val="414159"/>
                </a:solidFill>
                <a:latin typeface="Verdana"/>
                <a:cs typeface="Verdana"/>
              </a:rPr>
              <a:t>ν</a:t>
            </a:r>
            <a:r>
              <a:rPr sz="600" i="1" spc="-4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600">
              <a:latin typeface="LM Sans 8"/>
              <a:cs typeface="LM Sans 8"/>
            </a:endParaRPr>
          </a:p>
          <a:p>
            <a:pPr marL="1104265">
              <a:lnSpc>
                <a:spcPct val="100000"/>
              </a:lnSpc>
              <a:spcBef>
                <a:spcPts val="480"/>
              </a:spcBef>
            </a:pPr>
            <a:r>
              <a:rPr sz="1350" i="1" spc="-7" baseline="6172" dirty="0">
                <a:solidFill>
                  <a:srgbClr val="414159"/>
                </a:solidFill>
                <a:latin typeface="LM Sans 9"/>
                <a:cs typeface="LM Sans 9"/>
              </a:rPr>
              <a:t>i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= </a:t>
            </a:r>
            <a:r>
              <a:rPr sz="1350" i="1" spc="-30" baseline="6172" dirty="0">
                <a:solidFill>
                  <a:srgbClr val="414159"/>
                </a:solidFill>
                <a:latin typeface="Verdana"/>
                <a:cs typeface="Verdana"/>
              </a:rPr>
              <a:t>φ</a:t>
            </a:r>
            <a:r>
              <a:rPr sz="600" i="1" spc="-20" dirty="0">
                <a:solidFill>
                  <a:srgbClr val="414159"/>
                </a:solidFill>
                <a:latin typeface="Trebuchet MS"/>
                <a:cs typeface="Trebuchet MS"/>
              </a:rPr>
              <a:t>π</a:t>
            </a:r>
            <a:r>
              <a:rPr sz="1350" i="1" spc="-30" baseline="6172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600" i="1" spc="-20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+ </a:t>
            </a:r>
            <a:r>
              <a:rPr sz="1350" i="1" spc="-127" baseline="6172" dirty="0">
                <a:solidFill>
                  <a:srgbClr val="414159"/>
                </a:solidFill>
                <a:latin typeface="Verdana"/>
                <a:cs typeface="Verdana"/>
              </a:rPr>
              <a:t>φ</a:t>
            </a:r>
            <a:r>
              <a:rPr sz="600" i="1" spc="-85" dirty="0">
                <a:solidFill>
                  <a:srgbClr val="414159"/>
                </a:solidFill>
                <a:latin typeface="LM Sans 8"/>
                <a:cs typeface="LM Sans 8"/>
              </a:rPr>
              <a:t>y </a:t>
            </a:r>
            <a:r>
              <a:rPr sz="1350" i="1" spc="-240" baseline="6172" dirty="0">
                <a:solidFill>
                  <a:srgbClr val="414159"/>
                </a:solidFill>
                <a:latin typeface="LM Sans 9"/>
                <a:cs typeface="LM Sans 9"/>
              </a:rPr>
              <a:t>y</a:t>
            </a:r>
            <a:r>
              <a:rPr sz="1350" spc="-240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600" i="1" spc="-160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+</a:t>
            </a:r>
            <a:r>
              <a:rPr sz="1350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i="1" spc="-7" baseline="6172" dirty="0">
                <a:solidFill>
                  <a:srgbClr val="414159"/>
                </a:solidFill>
                <a:latin typeface="LM Sans 9"/>
                <a:cs typeface="LM Sans 9"/>
              </a:rPr>
              <a:t>e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600">
              <a:latin typeface="LM Sans 8"/>
              <a:cs typeface="LM Sans 8"/>
            </a:endParaRPr>
          </a:p>
          <a:p>
            <a:pPr marL="38100">
              <a:lnSpc>
                <a:spcPct val="100000"/>
              </a:lnSpc>
              <a:spcBef>
                <a:spcPts val="1140"/>
              </a:spcBef>
            </a:pP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here </a:t>
            </a:r>
            <a:r>
              <a:rPr sz="1350" i="1" spc="-7" baseline="6172" dirty="0">
                <a:solidFill>
                  <a:srgbClr val="414159"/>
                </a:solidFill>
                <a:latin typeface="LM Sans 9"/>
                <a:cs typeface="LM Sans 9"/>
              </a:rPr>
              <a:t>r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, </a:t>
            </a:r>
            <a:r>
              <a:rPr sz="1350" i="1" spc="-67" baseline="6172" dirty="0">
                <a:solidFill>
                  <a:srgbClr val="414159"/>
                </a:solidFill>
                <a:latin typeface="Verdana"/>
                <a:cs typeface="Verdana"/>
              </a:rPr>
              <a:t>ν</a:t>
            </a:r>
            <a:r>
              <a:rPr sz="600" i="1" spc="-45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and </a:t>
            </a:r>
            <a:r>
              <a:rPr sz="1350" i="1" spc="-7" baseline="6172" dirty="0">
                <a:solidFill>
                  <a:srgbClr val="414159"/>
                </a:solidFill>
                <a:latin typeface="LM Sans 9"/>
                <a:cs typeface="LM Sans 9"/>
              </a:rPr>
              <a:t>e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22" baseline="6172" dirty="0">
                <a:solidFill>
                  <a:srgbClr val="414159"/>
                </a:solidFill>
                <a:latin typeface="LM Sans 9"/>
                <a:cs typeface="LM Sans 9"/>
              </a:rPr>
              <a:t>are </a:t>
            </a: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demand </a:t>
            </a:r>
            <a:r>
              <a:rPr sz="1350" baseline="6172" dirty="0">
                <a:solidFill>
                  <a:srgbClr val="414159"/>
                </a:solidFill>
                <a:latin typeface="LM Sans 9"/>
                <a:cs typeface="LM Sans 9"/>
              </a:rPr>
              <a:t>shock,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supply </a:t>
            </a:r>
            <a:r>
              <a:rPr sz="1350" baseline="6172" dirty="0">
                <a:solidFill>
                  <a:srgbClr val="414159"/>
                </a:solidFill>
                <a:latin typeface="LM Sans 9"/>
                <a:cs typeface="LM Sans 9"/>
              </a:rPr>
              <a:t>shock, </a:t>
            </a: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and monetary</a:t>
            </a:r>
            <a:r>
              <a:rPr sz="1350" spc="-262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baseline="6172" dirty="0">
                <a:solidFill>
                  <a:srgbClr val="414159"/>
                </a:solidFill>
                <a:latin typeface="LM Sans 9"/>
                <a:cs typeface="LM Sans 9"/>
              </a:rPr>
              <a:t>shock</a:t>
            </a:r>
            <a:endParaRPr sz="1350" baseline="6172">
              <a:latin typeface="LM Sans 9"/>
              <a:cs typeface="LM Sans 9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204"/>
              </a:spcBef>
            </a:pPr>
            <a:r>
              <a:rPr spc="-5" dirty="0"/>
              <a:t>5/16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985149" y="1803542"/>
            <a:ext cx="5969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700">
              <a:latin typeface="LM Sans 8"/>
              <a:cs typeface="LM Sans 8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1906" y="1716039"/>
            <a:ext cx="2992755" cy="2006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5765" algn="ctr">
              <a:lnSpc>
                <a:spcPts val="509"/>
              </a:lnSpc>
              <a:spcBef>
                <a:spcPts val="95"/>
              </a:spcBef>
            </a:pPr>
            <a:r>
              <a:rPr sz="700" i="1" spc="-5" dirty="0">
                <a:solidFill>
                  <a:srgbClr val="414159"/>
                </a:solidFill>
                <a:latin typeface="LM Sans 8"/>
                <a:cs typeface="LM Sans 8"/>
              </a:rPr>
              <a:t>g</a:t>
            </a:r>
            <a:endParaRPr sz="700">
              <a:latin typeface="LM Sans 8"/>
              <a:cs typeface="LM Sans 8"/>
            </a:endParaRPr>
          </a:p>
          <a:p>
            <a:pPr marL="38100">
              <a:lnSpc>
                <a:spcPts val="869"/>
              </a:lnSpc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Consider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an exogenous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shock </a:t>
            </a:r>
            <a:r>
              <a:rPr sz="1000" i="1" spc="-120" dirty="0">
                <a:solidFill>
                  <a:srgbClr val="414159"/>
                </a:solidFill>
                <a:latin typeface="Verdana"/>
                <a:cs typeface="Verdana"/>
              </a:rPr>
              <a:t>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to govt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expenditure</a:t>
            </a:r>
            <a:r>
              <a:rPr sz="1000" spc="-10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170" dirty="0">
                <a:solidFill>
                  <a:srgbClr val="414159"/>
                </a:solidFill>
                <a:latin typeface="LM Sans 10"/>
                <a:cs typeface="LM Sans 10"/>
              </a:rPr>
              <a:t>g</a:t>
            </a:r>
            <a:r>
              <a:rPr sz="1000" spc="-170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254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1050" baseline="-11904">
              <a:latin typeface="LM Sans 8"/>
              <a:cs typeface="LM Sans 8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836267" y="2040018"/>
            <a:ext cx="8737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82625" algn="l"/>
              </a:tabLst>
            </a:pPr>
            <a:r>
              <a:rPr sz="1000" i="1" spc="-229" dirty="0">
                <a:solidFill>
                  <a:srgbClr val="414159"/>
                </a:solidFill>
                <a:latin typeface="LM Sans 10"/>
                <a:cs typeface="LM Sans 10"/>
              </a:rPr>
              <a:t>g</a:t>
            </a:r>
            <a:r>
              <a:rPr sz="1000" spc="-229" dirty="0">
                <a:solidFill>
                  <a:srgbClr val="414159"/>
                </a:solidFill>
                <a:latin typeface="LM Sans 10"/>
                <a:cs typeface="LM Sans 10"/>
              </a:rPr>
              <a:t>ˆ     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=</a:t>
            </a:r>
            <a:r>
              <a:rPr sz="1000" spc="-8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110" dirty="0">
                <a:solidFill>
                  <a:srgbClr val="414159"/>
                </a:solidFill>
                <a:latin typeface="Verdana"/>
                <a:cs typeface="Verdana"/>
              </a:rPr>
              <a:t>ρ </a:t>
            </a:r>
            <a:r>
              <a:rPr sz="1000" i="1" spc="-100" dirty="0">
                <a:solidFill>
                  <a:srgbClr val="414159"/>
                </a:solidFill>
                <a:latin typeface="Verdana"/>
                <a:cs typeface="Verdana"/>
              </a:rPr>
              <a:t> </a:t>
            </a:r>
            <a:r>
              <a:rPr sz="1000" i="1" spc="-229" dirty="0">
                <a:solidFill>
                  <a:srgbClr val="414159"/>
                </a:solidFill>
                <a:latin typeface="LM Sans 10"/>
                <a:cs typeface="LM Sans 10"/>
              </a:rPr>
              <a:t>g</a:t>
            </a:r>
            <a:r>
              <a:rPr sz="1000" spc="-229" dirty="0">
                <a:solidFill>
                  <a:srgbClr val="414159"/>
                </a:solidFill>
                <a:latin typeface="LM Sans 10"/>
                <a:cs typeface="LM Sans 10"/>
              </a:rPr>
              <a:t>ˆ	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+</a:t>
            </a:r>
            <a:r>
              <a:rPr sz="1000" spc="-18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120" dirty="0">
                <a:solidFill>
                  <a:srgbClr val="414159"/>
                </a:solidFill>
                <a:latin typeface="Verdana"/>
                <a:cs typeface="Verdana"/>
              </a:rPr>
              <a:t>s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84500" y="2017169"/>
            <a:ext cx="7302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i="1" spc="-5" dirty="0">
                <a:solidFill>
                  <a:srgbClr val="414159"/>
                </a:solidFill>
                <a:latin typeface="LM Sans 8"/>
                <a:cs typeface="LM Sans 8"/>
              </a:rPr>
              <a:t>g</a:t>
            </a:r>
            <a:endParaRPr sz="700">
              <a:latin typeface="LM Sans 8"/>
              <a:cs typeface="LM Sans 8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899526" y="2104672"/>
            <a:ext cx="84455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93370" algn="l"/>
                <a:tab pos="797560" algn="l"/>
              </a:tabLst>
            </a:pPr>
            <a:r>
              <a:rPr sz="1050" i="1" spc="-7" baseline="3968" dirty="0">
                <a:solidFill>
                  <a:srgbClr val="414159"/>
                </a:solidFill>
                <a:latin typeface="LM Sans 8"/>
                <a:cs typeface="LM Sans 8"/>
              </a:rPr>
              <a:t>t	g </a:t>
            </a:r>
            <a:r>
              <a:rPr sz="1050" i="1" spc="172" baseline="3968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50" i="1" spc="67" baseline="3968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b="0" i="1" spc="315" baseline="3968" dirty="0">
                <a:solidFill>
                  <a:srgbClr val="414159"/>
                </a:solidFill>
                <a:latin typeface="Lato Light"/>
                <a:cs typeface="Lato Light"/>
              </a:rPr>
              <a:t>−</a:t>
            </a:r>
            <a:r>
              <a:rPr sz="1050" spc="-7" baseline="3968" dirty="0">
                <a:solidFill>
                  <a:srgbClr val="414159"/>
                </a:solidFill>
                <a:latin typeface="LM Sans 8"/>
                <a:cs typeface="LM Sans 8"/>
              </a:rPr>
              <a:t>1</a:t>
            </a:r>
            <a:r>
              <a:rPr sz="1050" baseline="3968" dirty="0">
                <a:solidFill>
                  <a:srgbClr val="414159"/>
                </a:solidFill>
                <a:latin typeface="LM Sans 8"/>
                <a:cs typeface="LM Sans 8"/>
              </a:rPr>
              <a:t>	</a:t>
            </a:r>
            <a:r>
              <a:rPr sz="7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700">
              <a:latin typeface="LM Sans 8"/>
              <a:cs typeface="LM Sans 8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21906" y="2404407"/>
            <a:ext cx="3018155" cy="4787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Then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responses of output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and inflation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are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given</a:t>
            </a:r>
            <a:r>
              <a:rPr sz="1000" spc="7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20" dirty="0">
                <a:solidFill>
                  <a:srgbClr val="414159"/>
                </a:solidFill>
                <a:latin typeface="LM Sans 10"/>
                <a:cs typeface="LM Sans 10"/>
              </a:rPr>
              <a:t>by</a:t>
            </a:r>
            <a:endParaRPr sz="1000">
              <a:latin typeface="LM Sans 10"/>
              <a:cs typeface="LM Sans 10"/>
            </a:endParaRPr>
          </a:p>
          <a:p>
            <a:pPr marL="1309370">
              <a:lnSpc>
                <a:spcPct val="100000"/>
              </a:lnSpc>
              <a:spcBef>
                <a:spcPts val="1170"/>
              </a:spcBef>
              <a:tabLst>
                <a:tab pos="2124710" algn="l"/>
              </a:tabLst>
            </a:pP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y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= </a:t>
            </a:r>
            <a:r>
              <a:rPr sz="1000" i="1" spc="-75" dirty="0">
                <a:solidFill>
                  <a:srgbClr val="414159"/>
                </a:solidFill>
                <a:latin typeface="Verdana"/>
                <a:cs typeface="Verdana"/>
              </a:rPr>
              <a:t>η</a:t>
            </a:r>
            <a:r>
              <a:rPr sz="1050" i="1" spc="-112" baseline="-11904" dirty="0">
                <a:solidFill>
                  <a:srgbClr val="414159"/>
                </a:solidFill>
                <a:latin typeface="LM Sans 8"/>
                <a:cs typeface="LM Sans 8"/>
              </a:rPr>
              <a:t>y</a:t>
            </a:r>
            <a:r>
              <a:rPr sz="1050" i="1" spc="-60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i="1" spc="-170" dirty="0">
                <a:solidFill>
                  <a:srgbClr val="414159"/>
                </a:solidFill>
                <a:latin typeface="LM Sans 10"/>
                <a:cs typeface="LM Sans 10"/>
              </a:rPr>
              <a:t>g</a:t>
            </a:r>
            <a:r>
              <a:rPr sz="1000" spc="-170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254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i="1" spc="-217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i="1" spc="-90" dirty="0">
                <a:solidFill>
                  <a:srgbClr val="414159"/>
                </a:solidFill>
                <a:latin typeface="Verdana"/>
                <a:cs typeface="Verdana"/>
              </a:rPr>
              <a:t>,	</a:t>
            </a:r>
            <a:r>
              <a:rPr sz="1000" i="1" spc="-40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60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= </a:t>
            </a:r>
            <a:r>
              <a:rPr sz="1000" i="1" spc="-85" dirty="0">
                <a:solidFill>
                  <a:srgbClr val="414159"/>
                </a:solidFill>
                <a:latin typeface="Verdana"/>
                <a:cs typeface="Verdana"/>
              </a:rPr>
              <a:t>η</a:t>
            </a:r>
            <a:r>
              <a:rPr sz="1050" i="1" spc="-127" baseline="-11904" dirty="0">
                <a:solidFill>
                  <a:srgbClr val="414159"/>
                </a:solidFill>
                <a:latin typeface="URW Bookman"/>
                <a:cs typeface="URW Bookman"/>
              </a:rPr>
              <a:t>π</a:t>
            </a:r>
            <a:r>
              <a:rPr sz="1050" i="1" spc="-104" baseline="-11904" dirty="0">
                <a:solidFill>
                  <a:srgbClr val="414159"/>
                </a:solidFill>
                <a:latin typeface="URW Bookman"/>
                <a:cs typeface="URW Bookman"/>
              </a:rPr>
              <a:t> </a:t>
            </a:r>
            <a:r>
              <a:rPr sz="1000" i="1" spc="-170" dirty="0">
                <a:solidFill>
                  <a:srgbClr val="414159"/>
                </a:solidFill>
                <a:latin typeface="LM Sans 10"/>
                <a:cs typeface="LM Sans 10"/>
              </a:rPr>
              <a:t>g</a:t>
            </a:r>
            <a:r>
              <a:rPr sz="1000" spc="-170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254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1050" baseline="-11904">
              <a:latin typeface="LM Sans 8"/>
              <a:cs typeface="LM Sans 8"/>
            </a:endParaRPr>
          </a:p>
        </p:txBody>
      </p:sp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322643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General </a:t>
            </a:r>
            <a:r>
              <a:rPr spc="-10" dirty="0"/>
              <a:t>equilibrium effect </a:t>
            </a:r>
            <a:r>
              <a:rPr spc="-5" dirty="0"/>
              <a:t>of govt</a:t>
            </a:r>
            <a:r>
              <a:rPr spc="10" dirty="0"/>
              <a:t> </a:t>
            </a:r>
            <a:r>
              <a:rPr dirty="0"/>
              <a:t>expenditure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1728470" cy="5080"/>
            </a:xfrm>
            <a:custGeom>
              <a:avLst/>
              <a:gdLst/>
              <a:ahLst/>
              <a:cxnLst/>
              <a:rect l="l" t="t" r="r" b="b"/>
              <a:pathLst>
                <a:path w="1728470" h="5079">
                  <a:moveTo>
                    <a:pt x="0" y="5060"/>
                  </a:moveTo>
                  <a:lnTo>
                    <a:pt x="0" y="0"/>
                  </a:lnTo>
                  <a:lnTo>
                    <a:pt x="1728025" y="0"/>
                  </a:lnTo>
                  <a:lnTo>
                    <a:pt x="172802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21894" y="756506"/>
            <a:ext cx="11893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i="1" spc="-75" dirty="0">
                <a:solidFill>
                  <a:srgbClr val="414159"/>
                </a:solidFill>
                <a:latin typeface="DejaVu Sans Condensed"/>
                <a:cs typeface="DejaVu Sans Condensed"/>
              </a:rPr>
              <a:t>{</a:t>
            </a:r>
            <a:r>
              <a:rPr sz="1000" i="1" spc="-75" dirty="0">
                <a:solidFill>
                  <a:srgbClr val="414159"/>
                </a:solidFill>
                <a:latin typeface="Verdana"/>
                <a:cs typeface="Verdana"/>
              </a:rPr>
              <a:t>η</a:t>
            </a:r>
            <a:r>
              <a:rPr sz="1050" i="1" spc="-112" baseline="-11904" dirty="0">
                <a:solidFill>
                  <a:srgbClr val="414159"/>
                </a:solidFill>
                <a:latin typeface="LM Sans 8"/>
                <a:cs typeface="LM Sans 8"/>
              </a:rPr>
              <a:t>y </a:t>
            </a:r>
            <a:r>
              <a:rPr sz="1000" i="1" spc="-90" dirty="0">
                <a:solidFill>
                  <a:srgbClr val="414159"/>
                </a:solidFill>
                <a:latin typeface="Verdana"/>
                <a:cs typeface="Verdana"/>
              </a:rPr>
              <a:t>, </a:t>
            </a:r>
            <a:r>
              <a:rPr sz="1000" i="1" spc="-60" dirty="0">
                <a:solidFill>
                  <a:srgbClr val="414159"/>
                </a:solidFill>
                <a:latin typeface="Verdana"/>
                <a:cs typeface="Verdana"/>
              </a:rPr>
              <a:t>η</a:t>
            </a:r>
            <a:r>
              <a:rPr sz="1050" i="1" spc="-89" baseline="-11904" dirty="0">
                <a:solidFill>
                  <a:srgbClr val="414159"/>
                </a:solidFill>
                <a:latin typeface="URW Bookman"/>
                <a:cs typeface="URW Bookman"/>
              </a:rPr>
              <a:t>π</a:t>
            </a:r>
            <a:r>
              <a:rPr sz="1000" i="1" spc="-60" dirty="0">
                <a:solidFill>
                  <a:srgbClr val="414159"/>
                </a:solidFill>
                <a:latin typeface="DejaVu Sans Condensed"/>
                <a:cs typeface="DejaVu Sans Condensed"/>
              </a:rPr>
              <a:t>}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are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given</a:t>
            </a:r>
            <a:r>
              <a:rPr sz="1000" spc="-8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20" dirty="0">
                <a:solidFill>
                  <a:srgbClr val="414159"/>
                </a:solidFill>
                <a:latin typeface="LM Sans 10"/>
                <a:cs typeface="LM Sans 10"/>
              </a:rPr>
              <a:t>by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204"/>
              </a:spcBef>
            </a:pPr>
            <a:r>
              <a:rPr spc="-5" dirty="0"/>
              <a:t>6/16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89267" y="1023615"/>
            <a:ext cx="143446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350" i="1" spc="-89" baseline="-30864" dirty="0">
                <a:solidFill>
                  <a:srgbClr val="414159"/>
                </a:solidFill>
                <a:latin typeface="Verdana"/>
                <a:cs typeface="Verdana"/>
              </a:rPr>
              <a:t>η</a:t>
            </a:r>
            <a:r>
              <a:rPr sz="900" i="1" spc="-89" baseline="-55555" dirty="0">
                <a:solidFill>
                  <a:srgbClr val="414159"/>
                </a:solidFill>
                <a:latin typeface="LM Sans 8"/>
                <a:cs typeface="LM Sans 8"/>
              </a:rPr>
              <a:t>y</a:t>
            </a:r>
            <a:r>
              <a:rPr sz="900" i="1" spc="-15" baseline="-5555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spc="-7" baseline="-30864" dirty="0">
                <a:solidFill>
                  <a:srgbClr val="414159"/>
                </a:solidFill>
                <a:latin typeface="LM Sans 9"/>
                <a:cs typeface="LM Sans 9"/>
              </a:rPr>
              <a:t>=</a:t>
            </a:r>
            <a:r>
              <a:rPr sz="1350" spc="82" baseline="-30864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u="sng" spc="-7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1</a:t>
            </a:r>
            <a:r>
              <a:rPr sz="1350" u="sng" spc="-165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 </a:t>
            </a:r>
            <a:r>
              <a:rPr sz="1350" i="1" u="sng" spc="-60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DejaVu Sans"/>
                <a:cs typeface="DejaVu Sans"/>
              </a:rPr>
              <a:t>−</a:t>
            </a:r>
            <a:r>
              <a:rPr sz="1350" i="1" u="sng" spc="-135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DejaVu Sans"/>
                <a:cs typeface="DejaVu Sans"/>
              </a:rPr>
              <a:t> </a:t>
            </a:r>
            <a:r>
              <a:rPr sz="1350" i="1" u="sng" spc="-67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Verdana"/>
                <a:cs typeface="Verdana"/>
              </a:rPr>
              <a:t>ρ</a:t>
            </a:r>
            <a:r>
              <a:rPr sz="600" i="1" u="sng" spc="-45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8"/>
                <a:cs typeface="LM Sans 8"/>
              </a:rPr>
              <a:t>g</a:t>
            </a:r>
            <a:r>
              <a:rPr sz="600" i="1" u="sng" spc="85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8"/>
                <a:cs typeface="LM Sans 8"/>
              </a:rPr>
              <a:t> </a:t>
            </a:r>
            <a:r>
              <a:rPr sz="1350" u="sng" spc="-7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+</a:t>
            </a:r>
            <a:r>
              <a:rPr sz="1350" u="sng" spc="-165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 </a:t>
            </a:r>
            <a:r>
              <a:rPr sz="1350" u="sng" spc="-104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(</a:t>
            </a:r>
            <a:r>
              <a:rPr sz="1350" i="1" u="sng" spc="-104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Verdana"/>
                <a:cs typeface="Verdana"/>
              </a:rPr>
              <a:t>ψ</a:t>
            </a:r>
            <a:r>
              <a:rPr sz="1350" i="1" u="sng" spc="-127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Verdana"/>
                <a:cs typeface="Verdana"/>
              </a:rPr>
              <a:t> </a:t>
            </a:r>
            <a:r>
              <a:rPr sz="1350" i="1" u="sng" spc="-60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DejaVu Sans"/>
                <a:cs typeface="DejaVu Sans"/>
              </a:rPr>
              <a:t>−</a:t>
            </a:r>
            <a:r>
              <a:rPr sz="1350" i="1" u="sng" spc="-135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DejaVu Sans"/>
                <a:cs typeface="DejaVu Sans"/>
              </a:rPr>
              <a:t> </a:t>
            </a:r>
            <a:r>
              <a:rPr sz="1350" i="1" u="sng" spc="-89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Verdana"/>
                <a:cs typeface="Verdana"/>
              </a:rPr>
              <a:t>σφ</a:t>
            </a:r>
            <a:r>
              <a:rPr sz="600" i="1" u="sng" spc="-60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8"/>
                <a:cs typeface="LM Sans 8"/>
              </a:rPr>
              <a:t>y</a:t>
            </a:r>
            <a:r>
              <a:rPr sz="600" i="1" u="sng" spc="-105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8"/>
                <a:cs typeface="LM Sans 8"/>
              </a:rPr>
              <a:t> </a:t>
            </a:r>
            <a:r>
              <a:rPr sz="1350" u="sng" spc="-7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)Γ</a:t>
            </a:r>
            <a:r>
              <a:rPr sz="1350" spc="-292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i="1" spc="-112" baseline="-30864" dirty="0">
                <a:solidFill>
                  <a:srgbClr val="414159"/>
                </a:solidFill>
                <a:latin typeface="Verdana"/>
                <a:cs typeface="Verdana"/>
              </a:rPr>
              <a:t>,</a:t>
            </a:r>
            <a:endParaRPr sz="1350" baseline="-30864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1894" y="1109324"/>
            <a:ext cx="1800225" cy="454025"/>
          </a:xfrm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 marL="731520">
              <a:lnSpc>
                <a:spcPct val="100000"/>
              </a:lnSpc>
              <a:spcBef>
                <a:spcPts val="615"/>
              </a:spcBef>
            </a:pP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1 </a:t>
            </a:r>
            <a:r>
              <a:rPr sz="1350" i="1" spc="-60" baseline="6172" dirty="0">
                <a:solidFill>
                  <a:srgbClr val="414159"/>
                </a:solidFill>
                <a:latin typeface="DejaVu Sans"/>
                <a:cs typeface="DejaVu Sans"/>
              </a:rPr>
              <a:t>− </a:t>
            </a:r>
            <a:r>
              <a:rPr sz="1350" i="1" spc="-67" baseline="6172" dirty="0">
                <a:solidFill>
                  <a:srgbClr val="414159"/>
                </a:solidFill>
                <a:latin typeface="Verdana"/>
                <a:cs typeface="Verdana"/>
              </a:rPr>
              <a:t>ρ</a:t>
            </a:r>
            <a:r>
              <a:rPr sz="600" i="1" spc="-45" dirty="0">
                <a:solidFill>
                  <a:srgbClr val="414159"/>
                </a:solidFill>
                <a:latin typeface="LM Sans 8"/>
                <a:cs typeface="LM Sans 8"/>
              </a:rPr>
              <a:t>g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+</a:t>
            </a:r>
            <a:r>
              <a:rPr sz="1350" spc="-195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i="1" spc="-209" baseline="6172" dirty="0">
                <a:solidFill>
                  <a:srgbClr val="414159"/>
                </a:solidFill>
                <a:latin typeface="Verdana"/>
                <a:cs typeface="Verdana"/>
              </a:rPr>
              <a:t>ψ</a:t>
            </a:r>
            <a:endParaRPr sz="1350" baseline="6172">
              <a:latin typeface="Verdana"/>
              <a:cs typeface="Verdana"/>
            </a:endParaRPr>
          </a:p>
          <a:p>
            <a:pPr marL="38100">
              <a:lnSpc>
                <a:spcPct val="100000"/>
              </a:lnSpc>
              <a:spcBef>
                <a:spcPts val="575"/>
              </a:spcBef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where </a:t>
            </a:r>
            <a:r>
              <a:rPr sz="1000" i="1" spc="-175" dirty="0">
                <a:solidFill>
                  <a:srgbClr val="414159"/>
                </a:solidFill>
                <a:latin typeface="Verdana"/>
                <a:cs typeface="Verdana"/>
              </a:rPr>
              <a:t>ψ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is a constant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defined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as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126590" y="1085616"/>
            <a:ext cx="8382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i="1" spc="-110" dirty="0">
                <a:solidFill>
                  <a:srgbClr val="414159"/>
                </a:solidFill>
                <a:latin typeface="Verdana"/>
                <a:cs typeface="Verdana"/>
              </a:rPr>
              <a:t>η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185009" y="1136223"/>
            <a:ext cx="8064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i="1" spc="70" dirty="0">
                <a:solidFill>
                  <a:srgbClr val="414159"/>
                </a:solidFill>
                <a:latin typeface="Trebuchet MS"/>
                <a:cs typeface="Trebuchet MS"/>
              </a:rPr>
              <a:t>π</a:t>
            </a:r>
            <a:endParaRPr sz="6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243645" y="1008383"/>
            <a:ext cx="1868805" cy="329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9230" marR="43180" indent="-139065">
              <a:lnSpc>
                <a:spcPct val="110700"/>
              </a:lnSpc>
              <a:spcBef>
                <a:spcPts val="100"/>
              </a:spcBef>
              <a:tabLst>
                <a:tab pos="349250" algn="l"/>
                <a:tab pos="607060" algn="l"/>
                <a:tab pos="918844" algn="l"/>
              </a:tabLst>
            </a:pPr>
            <a:r>
              <a:rPr sz="1350" spc="-7" baseline="-30864" dirty="0">
                <a:solidFill>
                  <a:srgbClr val="414159"/>
                </a:solidFill>
                <a:latin typeface="LM Sans 9"/>
                <a:cs typeface="LM Sans 9"/>
              </a:rPr>
              <a:t>=</a:t>
            </a:r>
            <a:r>
              <a:rPr sz="1350" u="sng" spc="-7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 		</a:t>
            </a:r>
            <a:r>
              <a:rPr sz="1350" i="1" u="sng" spc="-7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Verdana"/>
                <a:cs typeface="Verdana"/>
              </a:rPr>
              <a:t>κ	</a:t>
            </a:r>
            <a:r>
              <a:rPr sz="1350" u="sng" spc="-7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(1</a:t>
            </a:r>
            <a:r>
              <a:rPr sz="1350" u="sng" spc="-172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 </a:t>
            </a:r>
            <a:r>
              <a:rPr sz="1350" i="1" u="sng" spc="-60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DejaVu Sans"/>
                <a:cs typeface="DejaVu Sans"/>
              </a:rPr>
              <a:t>−</a:t>
            </a:r>
            <a:r>
              <a:rPr sz="1350" i="1" u="sng" spc="-142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DejaVu Sans"/>
                <a:cs typeface="DejaVu Sans"/>
              </a:rPr>
              <a:t> </a:t>
            </a:r>
            <a:r>
              <a:rPr sz="1350" i="1" u="sng" spc="-67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Verdana"/>
                <a:cs typeface="Verdana"/>
              </a:rPr>
              <a:t>ρ</a:t>
            </a:r>
            <a:r>
              <a:rPr sz="600" i="1" u="sng" spc="-45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8"/>
                <a:cs typeface="LM Sans 8"/>
              </a:rPr>
              <a:t>g</a:t>
            </a:r>
            <a:r>
              <a:rPr sz="600" i="1" u="sng" spc="-114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8"/>
                <a:cs typeface="LM Sans 8"/>
              </a:rPr>
              <a:t> </a:t>
            </a:r>
            <a:r>
              <a:rPr sz="1350" u="sng" spc="-7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)(1</a:t>
            </a:r>
            <a:r>
              <a:rPr sz="1350" u="sng" spc="-172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 </a:t>
            </a:r>
            <a:r>
              <a:rPr sz="1350" i="1" u="sng" spc="-60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DejaVu Sans"/>
                <a:cs typeface="DejaVu Sans"/>
              </a:rPr>
              <a:t>−</a:t>
            </a:r>
            <a:r>
              <a:rPr sz="1350" i="1" u="sng" spc="-142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DejaVu Sans"/>
                <a:cs typeface="DejaVu Sans"/>
              </a:rPr>
              <a:t> </a:t>
            </a:r>
            <a:r>
              <a:rPr sz="1350" u="sng" spc="-7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Γ)</a:t>
            </a:r>
            <a:r>
              <a:rPr sz="1350" u="sng" spc="-172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 </a:t>
            </a:r>
            <a:r>
              <a:rPr sz="1350" i="1" u="sng" spc="-60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DejaVu Sans"/>
                <a:cs typeface="DejaVu Sans"/>
              </a:rPr>
              <a:t>−</a:t>
            </a:r>
            <a:r>
              <a:rPr sz="1350" i="1" u="sng" spc="-142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DejaVu Sans"/>
                <a:cs typeface="DejaVu Sans"/>
              </a:rPr>
              <a:t> </a:t>
            </a:r>
            <a:r>
              <a:rPr sz="1350" i="1" u="sng" spc="-89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Verdana"/>
                <a:cs typeface="Verdana"/>
              </a:rPr>
              <a:t>σφ</a:t>
            </a:r>
            <a:r>
              <a:rPr sz="600" i="1" u="sng" spc="-60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8"/>
                <a:cs typeface="LM Sans 8"/>
              </a:rPr>
              <a:t>y</a:t>
            </a:r>
            <a:r>
              <a:rPr sz="600" i="1" u="sng" spc="-105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8"/>
                <a:cs typeface="LM Sans 8"/>
              </a:rPr>
              <a:t> </a:t>
            </a:r>
            <a:r>
              <a:rPr sz="1350" u="sng" spc="-7" baseline="6172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Γ</a:t>
            </a:r>
            <a:r>
              <a:rPr sz="1350" spc="-292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i="1" spc="-112" baseline="-30864" dirty="0">
                <a:solidFill>
                  <a:srgbClr val="414159"/>
                </a:solidFill>
                <a:latin typeface="Verdana"/>
                <a:cs typeface="Verdana"/>
              </a:rPr>
              <a:t>, 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1</a:t>
            </a:r>
            <a:r>
              <a:rPr sz="1350" spc="-142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i="1" spc="-60" baseline="6172" dirty="0">
                <a:solidFill>
                  <a:srgbClr val="414159"/>
                </a:solidFill>
                <a:latin typeface="DejaVu Sans"/>
                <a:cs typeface="DejaVu Sans"/>
              </a:rPr>
              <a:t>−</a:t>
            </a:r>
            <a:r>
              <a:rPr sz="1350" i="1" spc="-112" baseline="617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1350" i="1" spc="-44" baseline="6172" dirty="0">
                <a:solidFill>
                  <a:srgbClr val="414159"/>
                </a:solidFill>
                <a:latin typeface="Verdana"/>
                <a:cs typeface="Verdana"/>
              </a:rPr>
              <a:t>βρ</a:t>
            </a:r>
            <a:r>
              <a:rPr sz="600" i="1" spc="-30" dirty="0">
                <a:solidFill>
                  <a:srgbClr val="414159"/>
                </a:solidFill>
                <a:latin typeface="LM Sans 8"/>
                <a:cs typeface="LM Sans 8"/>
              </a:rPr>
              <a:t>g		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1 </a:t>
            </a:r>
            <a:r>
              <a:rPr sz="1350" i="1" spc="-60" baseline="6172" dirty="0">
                <a:solidFill>
                  <a:srgbClr val="414159"/>
                </a:solidFill>
                <a:latin typeface="DejaVu Sans"/>
                <a:cs typeface="DejaVu Sans"/>
              </a:rPr>
              <a:t>− </a:t>
            </a:r>
            <a:r>
              <a:rPr sz="1350" i="1" spc="-67" baseline="6172" dirty="0">
                <a:solidFill>
                  <a:srgbClr val="414159"/>
                </a:solidFill>
                <a:latin typeface="Verdana"/>
                <a:cs typeface="Verdana"/>
              </a:rPr>
              <a:t>ρ</a:t>
            </a:r>
            <a:r>
              <a:rPr sz="600" i="1" spc="-45" dirty="0">
                <a:solidFill>
                  <a:srgbClr val="414159"/>
                </a:solidFill>
                <a:latin typeface="LM Sans 8"/>
                <a:cs typeface="LM Sans 8"/>
              </a:rPr>
              <a:t>g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+</a:t>
            </a:r>
            <a:r>
              <a:rPr sz="1350" spc="-202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i="1" spc="-209" baseline="6172" dirty="0">
                <a:solidFill>
                  <a:srgbClr val="414159"/>
                </a:solidFill>
                <a:latin typeface="Verdana"/>
                <a:cs typeface="Verdana"/>
              </a:rPr>
              <a:t>ψ</a:t>
            </a:r>
            <a:endParaRPr sz="1350" baseline="6172">
              <a:latin typeface="Verdana"/>
              <a:cs typeface="Verdan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58036" y="1715828"/>
            <a:ext cx="189230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350" i="1" spc="-209" baseline="6172" dirty="0">
                <a:solidFill>
                  <a:srgbClr val="414159"/>
                </a:solidFill>
                <a:latin typeface="Verdana"/>
                <a:cs typeface="Verdana"/>
              </a:rPr>
              <a:t>ψ </a:t>
            </a:r>
            <a:r>
              <a:rPr sz="1350" i="1" spc="-60" baseline="6172" dirty="0">
                <a:solidFill>
                  <a:srgbClr val="414159"/>
                </a:solidFill>
                <a:latin typeface="DejaVu Sans"/>
                <a:cs typeface="DejaVu Sans"/>
              </a:rPr>
              <a:t>≡ </a:t>
            </a:r>
            <a:r>
              <a:rPr sz="1350" i="1" spc="-67" baseline="6172" dirty="0">
                <a:solidFill>
                  <a:srgbClr val="414159"/>
                </a:solidFill>
                <a:latin typeface="Verdana"/>
                <a:cs typeface="Verdana"/>
              </a:rPr>
              <a:t>σ</a:t>
            </a:r>
            <a:r>
              <a:rPr sz="1350" spc="-67" baseline="6172" dirty="0">
                <a:solidFill>
                  <a:srgbClr val="414159"/>
                </a:solidFill>
                <a:latin typeface="LM Sans 9"/>
                <a:cs typeface="LM Sans 9"/>
              </a:rPr>
              <a:t>[</a:t>
            </a:r>
            <a:r>
              <a:rPr sz="1350" i="1" spc="-67" baseline="6172" dirty="0">
                <a:solidFill>
                  <a:srgbClr val="414159"/>
                </a:solidFill>
                <a:latin typeface="Verdana"/>
                <a:cs typeface="Verdana"/>
              </a:rPr>
              <a:t>φ</a:t>
            </a:r>
            <a:r>
              <a:rPr sz="600" i="1" spc="-45" dirty="0">
                <a:solidFill>
                  <a:srgbClr val="414159"/>
                </a:solidFill>
                <a:latin typeface="LM Sans 8"/>
                <a:cs typeface="LM Sans 8"/>
              </a:rPr>
              <a:t>y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+ </a:t>
            </a:r>
            <a:r>
              <a:rPr sz="1350" i="1" u="sng" spc="-44" baseline="43209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Verdana"/>
                <a:cs typeface="Verdana"/>
              </a:rPr>
              <a:t>κ</a:t>
            </a:r>
            <a:r>
              <a:rPr sz="1350" u="sng" spc="-44" baseline="43209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(</a:t>
            </a:r>
            <a:r>
              <a:rPr sz="1350" i="1" u="sng" spc="-44" baseline="43209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Verdana"/>
                <a:cs typeface="Verdana"/>
              </a:rPr>
              <a:t>φ</a:t>
            </a:r>
            <a:r>
              <a:rPr sz="900" i="1" u="sng" spc="-44" baseline="55555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Trebuchet MS"/>
                <a:cs typeface="Trebuchet MS"/>
              </a:rPr>
              <a:t>π </a:t>
            </a:r>
            <a:r>
              <a:rPr sz="1350" i="1" u="sng" spc="-60" baseline="43209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DejaVu Sans"/>
                <a:cs typeface="DejaVu Sans"/>
              </a:rPr>
              <a:t>− </a:t>
            </a:r>
            <a:r>
              <a:rPr sz="1350" i="1" u="sng" spc="-67" baseline="43209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Verdana"/>
                <a:cs typeface="Verdana"/>
              </a:rPr>
              <a:t>ρ</a:t>
            </a:r>
            <a:r>
              <a:rPr sz="900" i="1" u="sng" spc="-67" baseline="55555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8"/>
                <a:cs typeface="LM Sans 8"/>
              </a:rPr>
              <a:t>g </a:t>
            </a:r>
            <a:r>
              <a:rPr sz="1350" u="sng" spc="-7" baseline="43209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)</a:t>
            </a:r>
            <a:r>
              <a:rPr sz="1350" spc="-7" baseline="43209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] </a:t>
            </a:r>
            <a:r>
              <a:rPr sz="1350" i="1" spc="-37" baseline="6172" dirty="0">
                <a:solidFill>
                  <a:srgbClr val="414159"/>
                </a:solidFill>
                <a:latin typeface="Verdana"/>
                <a:cs typeface="Verdana"/>
              </a:rPr>
              <a:t>&gt; </a:t>
            </a:r>
            <a:r>
              <a:rPr sz="1350" i="1" spc="-89" baseline="6172" dirty="0">
                <a:solidFill>
                  <a:srgbClr val="414159"/>
                </a:solidFill>
                <a:latin typeface="Verdana"/>
                <a:cs typeface="Verdana"/>
              </a:rPr>
              <a:t>σφ</a:t>
            </a:r>
            <a:r>
              <a:rPr sz="600" i="1" spc="-60" dirty="0">
                <a:solidFill>
                  <a:srgbClr val="414159"/>
                </a:solidFill>
                <a:latin typeface="LM Sans 8"/>
                <a:cs typeface="LM Sans 8"/>
              </a:rPr>
              <a:t>y </a:t>
            </a:r>
            <a:r>
              <a:rPr sz="1350" i="1" spc="-37" baseline="6172" dirty="0">
                <a:solidFill>
                  <a:srgbClr val="414159"/>
                </a:solidFill>
                <a:latin typeface="Verdana"/>
                <a:cs typeface="Verdana"/>
              </a:rPr>
              <a:t>&gt;</a:t>
            </a:r>
            <a:r>
              <a:rPr sz="1350" i="1" spc="-277" baseline="6172" dirty="0">
                <a:solidFill>
                  <a:srgbClr val="414159"/>
                </a:solidFill>
                <a:latin typeface="Verdana"/>
                <a:cs typeface="Verdana"/>
              </a:rPr>
              <a:t> </a:t>
            </a:r>
            <a:r>
              <a:rPr sz="1350" spc="-60" baseline="6172" dirty="0">
                <a:solidFill>
                  <a:srgbClr val="414159"/>
                </a:solidFill>
                <a:latin typeface="LM Sans 9"/>
                <a:cs typeface="LM Sans 9"/>
              </a:rPr>
              <a:t>0</a:t>
            </a:r>
            <a:r>
              <a:rPr sz="1350" i="1" spc="-60" baseline="6172" dirty="0">
                <a:solidFill>
                  <a:srgbClr val="414159"/>
                </a:solidFill>
                <a:latin typeface="Verdana"/>
                <a:cs typeface="Verdana"/>
              </a:rPr>
              <a:t>.</a:t>
            </a:r>
            <a:endParaRPr sz="1350" baseline="6172">
              <a:latin typeface="Verdana"/>
              <a:cs typeface="Verdan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21894" y="1793057"/>
            <a:ext cx="3727450" cy="9391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00660" algn="ctr">
              <a:lnSpc>
                <a:spcPct val="100000"/>
              </a:lnSpc>
              <a:spcBef>
                <a:spcPts val="95"/>
              </a:spcBef>
            </a:pP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1 </a:t>
            </a:r>
            <a:r>
              <a:rPr sz="1350" i="1" spc="-60" baseline="6172" dirty="0">
                <a:solidFill>
                  <a:srgbClr val="414159"/>
                </a:solidFill>
                <a:latin typeface="DejaVu Sans"/>
                <a:cs typeface="DejaVu Sans"/>
              </a:rPr>
              <a:t>−</a:t>
            </a:r>
            <a:r>
              <a:rPr sz="1350" i="1" spc="-284" baseline="617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1350" i="1" spc="-44" baseline="6172" dirty="0">
                <a:solidFill>
                  <a:srgbClr val="414159"/>
                </a:solidFill>
                <a:latin typeface="Verdana"/>
                <a:cs typeface="Verdana"/>
              </a:rPr>
              <a:t>βρ</a:t>
            </a:r>
            <a:r>
              <a:rPr sz="600" i="1" spc="-30" dirty="0">
                <a:solidFill>
                  <a:srgbClr val="414159"/>
                </a:solidFill>
                <a:latin typeface="LM Sans 8"/>
                <a:cs typeface="LM Sans 8"/>
              </a:rPr>
              <a:t>g</a:t>
            </a:r>
            <a:endParaRPr sz="600">
              <a:latin typeface="LM Sans 8"/>
              <a:cs typeface="LM Sans 8"/>
            </a:endParaRPr>
          </a:p>
          <a:p>
            <a:pPr marL="38100">
              <a:lnSpc>
                <a:spcPct val="100000"/>
              </a:lnSpc>
              <a:spcBef>
                <a:spcPts val="1075"/>
              </a:spcBef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Note </a:t>
            </a:r>
            <a:r>
              <a:rPr sz="1000" i="1" spc="-75" dirty="0">
                <a:solidFill>
                  <a:srgbClr val="414159"/>
                </a:solidFill>
                <a:latin typeface="Verdana"/>
                <a:cs typeface="Verdana"/>
              </a:rPr>
              <a:t>η</a:t>
            </a:r>
            <a:r>
              <a:rPr sz="1050" i="1" spc="-112" baseline="-11904" dirty="0">
                <a:solidFill>
                  <a:srgbClr val="414159"/>
                </a:solidFill>
                <a:latin typeface="LM Sans 8"/>
                <a:cs typeface="LM Sans 8"/>
              </a:rPr>
              <a:t>y </a:t>
            </a:r>
            <a:r>
              <a:rPr sz="1000" i="1" spc="-45" dirty="0">
                <a:solidFill>
                  <a:srgbClr val="414159"/>
                </a:solidFill>
                <a:latin typeface="Verdana"/>
                <a:cs typeface="Verdana"/>
              </a:rPr>
              <a:t>&gt;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0,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but </a:t>
            </a:r>
            <a:r>
              <a:rPr sz="1000" i="1" spc="-85" dirty="0">
                <a:solidFill>
                  <a:srgbClr val="414159"/>
                </a:solidFill>
                <a:latin typeface="Verdana"/>
                <a:cs typeface="Verdana"/>
              </a:rPr>
              <a:t>η</a:t>
            </a:r>
            <a:r>
              <a:rPr sz="1050" i="1" spc="-127" baseline="-11904" dirty="0">
                <a:solidFill>
                  <a:srgbClr val="414159"/>
                </a:solidFill>
                <a:latin typeface="URW Bookman"/>
                <a:cs typeface="URW Bookman"/>
              </a:rPr>
              <a:t>π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is</a:t>
            </a:r>
            <a:r>
              <a:rPr sz="1000" spc="-10" dirty="0">
                <a:solidFill>
                  <a:srgbClr val="FF7F00"/>
                </a:solidFill>
                <a:latin typeface="LM Sans 10"/>
                <a:cs typeface="LM Sans 10"/>
              </a:rPr>
              <a:t>not necessarily </a:t>
            </a:r>
            <a:r>
              <a:rPr sz="1000" dirty="0">
                <a:solidFill>
                  <a:srgbClr val="FF7F00"/>
                </a:solidFill>
                <a:latin typeface="LM Sans 10"/>
                <a:cs typeface="LM Sans 10"/>
              </a:rPr>
              <a:t>positive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in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general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equilibrium!</a:t>
            </a:r>
            <a:endParaRPr sz="1000">
              <a:latin typeface="LM Sans 10"/>
              <a:cs typeface="LM Sans 10"/>
            </a:endParaRPr>
          </a:p>
          <a:p>
            <a:pPr marL="290830" indent="-162560">
              <a:lnSpc>
                <a:spcPct val="100000"/>
              </a:lnSpc>
              <a:spcBef>
                <a:spcPts val="969"/>
              </a:spcBef>
              <a:buFont typeface="LM Sans 10"/>
              <a:buChar char="•"/>
              <a:tabLst>
                <a:tab pos="291465" algn="l"/>
              </a:tabLst>
            </a:pPr>
            <a:r>
              <a:rPr sz="1000" i="1" spc="-85" dirty="0">
                <a:solidFill>
                  <a:srgbClr val="414159"/>
                </a:solidFill>
                <a:latin typeface="Verdana"/>
                <a:cs typeface="Verdana"/>
              </a:rPr>
              <a:t>η</a:t>
            </a:r>
            <a:r>
              <a:rPr sz="1050" i="1" spc="-127" baseline="-11904" dirty="0">
                <a:solidFill>
                  <a:srgbClr val="414159"/>
                </a:solidFill>
                <a:latin typeface="URW Bookman"/>
                <a:cs typeface="URW Bookman"/>
              </a:rPr>
              <a:t>π </a:t>
            </a:r>
            <a:r>
              <a:rPr sz="1000" i="1" spc="-45" dirty="0">
                <a:solidFill>
                  <a:srgbClr val="414159"/>
                </a:solidFill>
                <a:latin typeface="Verdana"/>
                <a:cs typeface="Verdana"/>
              </a:rPr>
              <a:t>&gt;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0 only when </a:t>
            </a:r>
            <a:r>
              <a:rPr sz="1000" i="1" spc="-60" dirty="0">
                <a:solidFill>
                  <a:srgbClr val="414159"/>
                </a:solidFill>
                <a:latin typeface="Verdana"/>
                <a:cs typeface="Verdana"/>
              </a:rPr>
              <a:t>ρ</a:t>
            </a:r>
            <a:r>
              <a:rPr sz="1050" i="1" spc="-89" baseline="-11904" dirty="0">
                <a:solidFill>
                  <a:srgbClr val="414159"/>
                </a:solidFill>
                <a:latin typeface="LM Sans 8"/>
                <a:cs typeface="LM Sans 8"/>
              </a:rPr>
              <a:t>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, Γ </a:t>
            </a:r>
            <a:r>
              <a:rPr sz="1000" spc="-20" dirty="0">
                <a:solidFill>
                  <a:srgbClr val="414159"/>
                </a:solidFill>
                <a:latin typeface="LM Sans 10"/>
                <a:cs typeface="LM Sans 10"/>
              </a:rPr>
              <a:t>or </a:t>
            </a:r>
            <a:r>
              <a:rPr sz="1000" i="1" spc="-105" dirty="0">
                <a:solidFill>
                  <a:srgbClr val="414159"/>
                </a:solidFill>
                <a:latin typeface="Verdana"/>
                <a:cs typeface="Verdana"/>
              </a:rPr>
              <a:t>φ</a:t>
            </a:r>
            <a:r>
              <a:rPr sz="1050" i="1" spc="-157" baseline="-11904" dirty="0">
                <a:solidFill>
                  <a:srgbClr val="414159"/>
                </a:solidFill>
                <a:latin typeface="LM Sans 8"/>
                <a:cs typeface="LM Sans 8"/>
              </a:rPr>
              <a:t>y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is</a:t>
            </a:r>
            <a:r>
              <a:rPr sz="1000" spc="-3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small</a:t>
            </a:r>
            <a:endParaRPr sz="1000">
              <a:latin typeface="LM Sans 10"/>
              <a:cs typeface="LM Sans 10"/>
            </a:endParaRPr>
          </a:p>
          <a:p>
            <a:pPr marL="290830" indent="-162560">
              <a:lnSpc>
                <a:spcPct val="100000"/>
              </a:lnSpc>
              <a:spcBef>
                <a:spcPts val="475"/>
              </a:spcBef>
              <a:buChar char="•"/>
              <a:tabLst>
                <a:tab pos="291465" algn="l"/>
              </a:tabLst>
            </a:pP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for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case of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US, </a:t>
            </a:r>
            <a:r>
              <a:rPr sz="1000" i="1" spc="-60" dirty="0">
                <a:solidFill>
                  <a:srgbClr val="414159"/>
                </a:solidFill>
                <a:latin typeface="Verdana"/>
                <a:cs typeface="Verdana"/>
              </a:rPr>
              <a:t>ρ</a:t>
            </a:r>
            <a:r>
              <a:rPr sz="1050" i="1" spc="-89" baseline="-11904" dirty="0">
                <a:solidFill>
                  <a:srgbClr val="414159"/>
                </a:solidFill>
                <a:latin typeface="LM Sans 8"/>
                <a:cs typeface="LM Sans 8"/>
              </a:rPr>
              <a:t>g</a:t>
            </a:r>
            <a:r>
              <a:rPr sz="1050" i="1" spc="187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is estimated/calibrated to </a:t>
            </a:r>
            <a:r>
              <a:rPr sz="1000" spc="10" dirty="0">
                <a:solidFill>
                  <a:srgbClr val="414159"/>
                </a:solidFill>
                <a:latin typeface="LM Sans 10"/>
                <a:cs typeface="LM Sans 10"/>
              </a:rPr>
              <a:t>be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around</a:t>
            </a:r>
            <a:r>
              <a:rPr sz="1000" spc="-9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0.95</a:t>
            </a:r>
            <a:endParaRPr sz="1000">
              <a:latin typeface="LM Sans 10"/>
              <a:cs typeface="LM Sans 10"/>
            </a:endParaRPr>
          </a:p>
        </p:txBody>
      </p:sp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99515" y="1114682"/>
            <a:ext cx="2262505" cy="8115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22800"/>
              </a:lnSpc>
              <a:spcBef>
                <a:spcPts val="90"/>
              </a:spcBef>
            </a:pPr>
            <a:r>
              <a:rPr sz="1400" b="1" spc="10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Estimating </a:t>
            </a:r>
            <a:r>
              <a:rPr sz="1400" b="1" spc="20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New </a:t>
            </a:r>
            <a:r>
              <a:rPr sz="1400" b="1" spc="10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Keynesian </a:t>
            </a:r>
            <a:r>
              <a:rPr sz="1400" b="1" spc="1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400" b="1" spc="5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Phillips </a:t>
            </a:r>
            <a:r>
              <a:rPr sz="1400" b="1" spc="10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Curve Using </a:t>
            </a:r>
            <a:r>
              <a:rPr sz="1400" b="1" spc="1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400" b="1" spc="15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Aggregate-level</a:t>
            </a:r>
            <a:r>
              <a:rPr sz="1400" b="1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 </a:t>
            </a:r>
            <a:r>
              <a:rPr sz="1400" b="1" spc="15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Data</a:t>
            </a:r>
            <a:endParaRPr sz="1400">
              <a:latin typeface="LM Sans 10"/>
              <a:cs typeface="LM Sans 1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912215" y="2050002"/>
            <a:ext cx="2783840" cy="5080"/>
            <a:chOff x="912215" y="2050002"/>
            <a:chExt cx="2783840" cy="5080"/>
          </a:xfrm>
        </p:grpSpPr>
        <p:sp>
          <p:nvSpPr>
            <p:cNvPr id="4" name="object 4"/>
            <p:cNvSpPr/>
            <p:nvPr/>
          </p:nvSpPr>
          <p:spPr>
            <a:xfrm>
              <a:off x="912215" y="2050002"/>
              <a:ext cx="2783840" cy="5080"/>
            </a:xfrm>
            <a:custGeom>
              <a:avLst/>
              <a:gdLst/>
              <a:ahLst/>
              <a:cxnLst/>
              <a:rect l="l" t="t" r="r" b="b"/>
              <a:pathLst>
                <a:path w="2783840" h="5080">
                  <a:moveTo>
                    <a:pt x="0" y="5060"/>
                  </a:moveTo>
                  <a:lnTo>
                    <a:pt x="0" y="0"/>
                  </a:lnTo>
                  <a:lnTo>
                    <a:pt x="2783598" y="0"/>
                  </a:lnTo>
                  <a:lnTo>
                    <a:pt x="2783598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2215" y="2050002"/>
              <a:ext cx="1043940" cy="5080"/>
            </a:xfrm>
            <a:custGeom>
              <a:avLst/>
              <a:gdLst/>
              <a:ahLst/>
              <a:cxnLst/>
              <a:rect l="l" t="t" r="r" b="b"/>
              <a:pathLst>
                <a:path w="1043939" h="5080">
                  <a:moveTo>
                    <a:pt x="0" y="5060"/>
                  </a:moveTo>
                  <a:lnTo>
                    <a:pt x="0" y="0"/>
                  </a:lnTo>
                  <a:lnTo>
                    <a:pt x="1043848" y="0"/>
                  </a:lnTo>
                  <a:lnTo>
                    <a:pt x="1043848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414337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Issues </a:t>
            </a:r>
            <a:r>
              <a:rPr spc="-5" dirty="0"/>
              <a:t>in estimating NKPC when </a:t>
            </a:r>
            <a:r>
              <a:rPr spc="-10" dirty="0"/>
              <a:t>ignoring </a:t>
            </a:r>
            <a:r>
              <a:rPr spc="-5" dirty="0"/>
              <a:t>govt</a:t>
            </a:r>
            <a:r>
              <a:rPr spc="5" dirty="0"/>
              <a:t> </a:t>
            </a:r>
            <a:r>
              <a:rPr dirty="0"/>
              <a:t>expenditure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2016125" cy="5080"/>
            </a:xfrm>
            <a:custGeom>
              <a:avLst/>
              <a:gdLst/>
              <a:ahLst/>
              <a:cxnLst/>
              <a:rect l="l" t="t" r="r" b="b"/>
              <a:pathLst>
                <a:path w="2016125" h="5079">
                  <a:moveTo>
                    <a:pt x="0" y="5060"/>
                  </a:moveTo>
                  <a:lnTo>
                    <a:pt x="0" y="0"/>
                  </a:lnTo>
                  <a:lnTo>
                    <a:pt x="2016023" y="0"/>
                  </a:lnTo>
                  <a:lnTo>
                    <a:pt x="2016023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21894" y="424934"/>
            <a:ext cx="3138805" cy="17786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Canonical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estimation equation of 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Phillips</a:t>
            </a:r>
            <a:r>
              <a:rPr sz="1000" spc="3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curve:</a:t>
            </a:r>
            <a:endParaRPr sz="1000">
              <a:latin typeface="LM Sans 10"/>
              <a:cs typeface="LM Sans 10"/>
            </a:endParaRPr>
          </a:p>
          <a:p>
            <a:pPr marL="812800" algn="ctr">
              <a:lnSpc>
                <a:spcPct val="100000"/>
              </a:lnSpc>
              <a:spcBef>
                <a:spcPts val="1000"/>
              </a:spcBef>
            </a:pPr>
            <a:r>
              <a:rPr sz="1000" i="1" spc="-40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60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= </a:t>
            </a:r>
            <a:r>
              <a:rPr sz="1000" i="1" spc="-5" dirty="0">
                <a:solidFill>
                  <a:srgbClr val="414159"/>
                </a:solidFill>
                <a:latin typeface="Verdana"/>
                <a:cs typeface="Verdana"/>
              </a:rPr>
              <a:t>β</a:t>
            </a:r>
            <a:r>
              <a:rPr sz="1000" spc="-5" dirty="0">
                <a:solidFill>
                  <a:srgbClr val="414159"/>
                </a:solidFill>
                <a:latin typeface="MathJax_AMS"/>
                <a:cs typeface="MathJax_AMS"/>
              </a:rPr>
              <a:t>E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i="1" spc="-10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15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spc="-15" baseline="-11904" dirty="0">
                <a:solidFill>
                  <a:srgbClr val="414159"/>
                </a:solidFill>
                <a:latin typeface="LM Sans 8"/>
                <a:cs typeface="LM Sans 8"/>
              </a:rPr>
              <a:t>+1 </a:t>
            </a:r>
            <a:r>
              <a:rPr sz="1000" i="1" spc="20" dirty="0">
                <a:solidFill>
                  <a:srgbClr val="414159"/>
                </a:solidFill>
                <a:latin typeface="DejaVu Sans Condensed"/>
                <a:cs typeface="DejaVu Sans Condensed"/>
              </a:rPr>
              <a:t>− </a:t>
            </a:r>
            <a:r>
              <a:rPr sz="1000" i="1" spc="-135" dirty="0">
                <a:solidFill>
                  <a:srgbClr val="414159"/>
                </a:solidFill>
                <a:latin typeface="Verdana"/>
                <a:cs typeface="Verdana"/>
              </a:rPr>
              <a:t>κ</a:t>
            </a:r>
            <a:r>
              <a:rPr sz="1000" i="1" spc="-135" dirty="0">
                <a:solidFill>
                  <a:srgbClr val="414159"/>
                </a:solidFill>
                <a:latin typeface="LM Sans 10"/>
                <a:cs typeface="LM Sans 10"/>
              </a:rPr>
              <a:t>u</a:t>
            </a:r>
            <a:r>
              <a:rPr sz="1000" spc="-135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202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+</a:t>
            </a:r>
            <a:r>
              <a:rPr sz="1000" spc="-13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50" dirty="0">
                <a:solidFill>
                  <a:srgbClr val="414159"/>
                </a:solidFill>
                <a:latin typeface="Verdana"/>
                <a:cs typeface="Verdana"/>
              </a:rPr>
              <a:t>ν</a:t>
            </a:r>
            <a:r>
              <a:rPr sz="1050" i="1" spc="-75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1050" baseline="-11904">
              <a:latin typeface="LM Sans 8"/>
              <a:cs typeface="LM Sans 8"/>
            </a:endParaRPr>
          </a:p>
          <a:p>
            <a:pPr marL="38100">
              <a:lnSpc>
                <a:spcPct val="100000"/>
              </a:lnSpc>
              <a:spcBef>
                <a:spcPts val="1000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General Phillips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curve with</a:t>
            </a:r>
            <a:r>
              <a:rPr sz="1000" spc="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G:</a:t>
            </a:r>
            <a:endParaRPr sz="1000">
              <a:latin typeface="LM Sans 10"/>
              <a:cs typeface="LM Sans 10"/>
            </a:endParaRPr>
          </a:p>
          <a:p>
            <a:pPr marL="812800" algn="ctr">
              <a:lnSpc>
                <a:spcPct val="100000"/>
              </a:lnSpc>
              <a:spcBef>
                <a:spcPts val="1000"/>
              </a:spcBef>
            </a:pPr>
            <a:r>
              <a:rPr sz="1000" i="1" spc="-40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60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= </a:t>
            </a:r>
            <a:r>
              <a:rPr sz="1000" i="1" spc="-5" dirty="0">
                <a:solidFill>
                  <a:srgbClr val="414159"/>
                </a:solidFill>
                <a:latin typeface="Verdana"/>
                <a:cs typeface="Verdana"/>
              </a:rPr>
              <a:t>β</a:t>
            </a:r>
            <a:r>
              <a:rPr sz="1000" spc="-5" dirty="0">
                <a:solidFill>
                  <a:srgbClr val="414159"/>
                </a:solidFill>
                <a:latin typeface="MathJax_AMS"/>
                <a:cs typeface="MathJax_AMS"/>
              </a:rPr>
              <a:t>E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i="1" spc="-10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15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spc="-15" baseline="-11904" dirty="0">
                <a:solidFill>
                  <a:srgbClr val="414159"/>
                </a:solidFill>
                <a:latin typeface="LM Sans 8"/>
                <a:cs typeface="LM Sans 8"/>
              </a:rPr>
              <a:t>+1 </a:t>
            </a:r>
            <a:r>
              <a:rPr sz="1000" i="1" spc="20" dirty="0">
                <a:solidFill>
                  <a:srgbClr val="414159"/>
                </a:solidFill>
                <a:latin typeface="DejaVu Sans Condensed"/>
                <a:cs typeface="DejaVu Sans Condensed"/>
              </a:rPr>
              <a:t>− </a:t>
            </a:r>
            <a:r>
              <a:rPr sz="1000" i="1" spc="-135" dirty="0">
                <a:solidFill>
                  <a:srgbClr val="414159"/>
                </a:solidFill>
                <a:latin typeface="Verdana"/>
                <a:cs typeface="Verdana"/>
              </a:rPr>
              <a:t>κ</a:t>
            </a:r>
            <a:r>
              <a:rPr sz="1000" i="1" spc="-135" dirty="0">
                <a:solidFill>
                  <a:srgbClr val="414159"/>
                </a:solidFill>
                <a:latin typeface="LM Sans 10"/>
                <a:cs typeface="LM Sans 10"/>
              </a:rPr>
              <a:t>u</a:t>
            </a:r>
            <a:r>
              <a:rPr sz="1000" spc="-135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202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i="1" spc="20" dirty="0">
                <a:solidFill>
                  <a:srgbClr val="414159"/>
                </a:solidFill>
                <a:latin typeface="DejaVu Sans Condensed"/>
                <a:cs typeface="DejaVu Sans Condensed"/>
              </a:rPr>
              <a:t>− </a:t>
            </a:r>
            <a:r>
              <a:rPr sz="1000" i="1" spc="-110" dirty="0">
                <a:solidFill>
                  <a:srgbClr val="414159"/>
                </a:solidFill>
                <a:latin typeface="Verdana"/>
                <a:cs typeface="Verdana"/>
              </a:rPr>
              <a:t>κ</a:t>
            </a:r>
            <a:r>
              <a:rPr sz="1000" spc="-110" dirty="0">
                <a:solidFill>
                  <a:srgbClr val="414159"/>
                </a:solidFill>
                <a:latin typeface="LM Sans 10"/>
                <a:cs typeface="LM Sans 10"/>
              </a:rPr>
              <a:t>Γ</a:t>
            </a:r>
            <a:r>
              <a:rPr sz="1000" i="1" spc="-110" dirty="0">
                <a:solidFill>
                  <a:srgbClr val="414159"/>
                </a:solidFill>
                <a:latin typeface="LM Sans 10"/>
                <a:cs typeface="LM Sans 10"/>
              </a:rPr>
              <a:t>g</a:t>
            </a:r>
            <a:r>
              <a:rPr sz="1000" spc="-110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165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+</a:t>
            </a:r>
            <a:r>
              <a:rPr sz="1000" spc="-17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50" dirty="0">
                <a:solidFill>
                  <a:srgbClr val="414159"/>
                </a:solidFill>
                <a:latin typeface="Verdana"/>
                <a:cs typeface="Verdana"/>
              </a:rPr>
              <a:t>ν</a:t>
            </a:r>
            <a:r>
              <a:rPr sz="1050" i="1" spc="-75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1050" baseline="-11904">
              <a:latin typeface="LM Sans 8"/>
              <a:cs typeface="LM Sans 8"/>
            </a:endParaRPr>
          </a:p>
          <a:p>
            <a:pPr marL="38100" marR="871855">
              <a:lnSpc>
                <a:spcPts val="2400"/>
              </a:lnSpc>
              <a:spcBef>
                <a:spcPts val="80"/>
              </a:spcBef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where </a:t>
            </a:r>
            <a:r>
              <a:rPr sz="1000" i="1" spc="-170" dirty="0">
                <a:solidFill>
                  <a:srgbClr val="414159"/>
                </a:solidFill>
                <a:latin typeface="LM Sans 10"/>
                <a:cs typeface="LM Sans 10"/>
              </a:rPr>
              <a:t>u</a:t>
            </a:r>
            <a:r>
              <a:rPr sz="1000" spc="-170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254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: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unemployment rate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gap 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Problems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with canonical specification</a:t>
            </a:r>
            <a:r>
              <a:rPr sz="1000" spc="5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(1):</a:t>
            </a:r>
            <a:endParaRPr sz="1000">
              <a:latin typeface="LM Sans 10"/>
              <a:cs typeface="LM Sans 10"/>
            </a:endParaRPr>
          </a:p>
          <a:p>
            <a:pPr marL="128905">
              <a:lnSpc>
                <a:spcPts val="1125"/>
              </a:lnSpc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1.missing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variable issue: </a:t>
            </a:r>
            <a:r>
              <a:rPr sz="1000" spc="-30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00" i="1" spc="-30" dirty="0">
                <a:solidFill>
                  <a:srgbClr val="414159"/>
                </a:solidFill>
                <a:latin typeface="LM Sans 10"/>
                <a:cs typeface="LM Sans 10"/>
              </a:rPr>
              <a:t>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is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included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in 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error</a:t>
            </a:r>
            <a:r>
              <a:rPr sz="1000" spc="1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term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73626" y="704321"/>
            <a:ext cx="1873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(1)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73626" y="1263109"/>
            <a:ext cx="1873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(2)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00583" y="2207256"/>
            <a:ext cx="3444875" cy="906144"/>
          </a:xfrm>
          <a:prstGeom prst="rect">
            <a:avLst/>
          </a:prstGeom>
        </p:spPr>
        <p:txBody>
          <a:bodyPr vert="horz" wrap="square" lIns="0" tIns="33019" rIns="0" bIns="0" rtlCol="0">
            <a:spAutoFit/>
          </a:bodyPr>
          <a:lstStyle/>
          <a:p>
            <a:pPr marL="465455" indent="-154940">
              <a:lnSpc>
                <a:spcPct val="100000"/>
              </a:lnSpc>
              <a:spcBef>
                <a:spcPts val="259"/>
              </a:spcBef>
              <a:buFont typeface="LM Sans 9"/>
              <a:buChar char="•"/>
              <a:tabLst>
                <a:tab pos="466090" algn="l"/>
              </a:tabLst>
            </a:pPr>
            <a:r>
              <a:rPr sz="1350" i="1" spc="-322" baseline="6172" dirty="0">
                <a:solidFill>
                  <a:srgbClr val="414159"/>
                </a:solidFill>
                <a:latin typeface="LM Sans 9"/>
                <a:cs typeface="LM Sans 9"/>
              </a:rPr>
              <a:t>g</a:t>
            </a:r>
            <a:r>
              <a:rPr sz="1350" spc="-322" baseline="6172" dirty="0">
                <a:solidFill>
                  <a:srgbClr val="414159"/>
                </a:solidFill>
                <a:latin typeface="LM Sans 9"/>
                <a:cs typeface="LM Sans 9"/>
              </a:rPr>
              <a:t>ˆ </a:t>
            </a: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and </a:t>
            </a:r>
            <a:r>
              <a:rPr sz="1350" i="1" spc="-240" baseline="6172" dirty="0">
                <a:solidFill>
                  <a:srgbClr val="414159"/>
                </a:solidFill>
                <a:latin typeface="LM Sans 9"/>
                <a:cs typeface="LM Sans 9"/>
              </a:rPr>
              <a:t>u</a:t>
            </a:r>
            <a:r>
              <a:rPr sz="1350" spc="-240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600" i="1" spc="-160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22" baseline="6172" dirty="0">
                <a:solidFill>
                  <a:srgbClr val="414159"/>
                </a:solidFill>
                <a:latin typeface="LM Sans 9"/>
                <a:cs typeface="LM Sans 9"/>
              </a:rPr>
              <a:t>are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correlated </a:t>
            </a:r>
            <a:r>
              <a:rPr sz="1350" i="1" spc="247" baseline="6172" dirty="0">
                <a:solidFill>
                  <a:srgbClr val="414159"/>
                </a:solidFill>
                <a:latin typeface="DejaVu Sans"/>
                <a:cs typeface="DejaVu Sans"/>
              </a:rPr>
              <a:t>⇒ </a:t>
            </a: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biased estimate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of</a:t>
            </a:r>
            <a:r>
              <a:rPr sz="1350" spc="-247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i="1" spc="-7" baseline="6172" dirty="0">
                <a:solidFill>
                  <a:srgbClr val="414159"/>
                </a:solidFill>
                <a:latin typeface="Verdana"/>
                <a:cs typeface="Verdana"/>
              </a:rPr>
              <a:t>κ</a:t>
            </a:r>
            <a:endParaRPr sz="1350" baseline="6172">
              <a:latin typeface="Verdana"/>
              <a:cs typeface="Verdana"/>
            </a:endParaRPr>
          </a:p>
          <a:p>
            <a:pPr marL="149860" indent="-99695">
              <a:lnSpc>
                <a:spcPct val="100000"/>
              </a:lnSpc>
              <a:spcBef>
                <a:spcPts val="175"/>
              </a:spcBef>
              <a:buSzPct val="90000"/>
              <a:buAutoNum type="arabicPeriod" startAt="2"/>
              <a:tabLst>
                <a:tab pos="15049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demand-shock types of IV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for </a:t>
            </a: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u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does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not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solve the</a:t>
            </a:r>
            <a:r>
              <a:rPr sz="1000" spc="-15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problem</a:t>
            </a:r>
            <a:endParaRPr sz="1000">
              <a:latin typeface="LM Sans 10"/>
              <a:cs typeface="LM Sans 10"/>
            </a:endParaRPr>
          </a:p>
          <a:p>
            <a:pPr marL="465455" lvl="1" indent="-154940">
              <a:lnSpc>
                <a:spcPct val="100000"/>
              </a:lnSpc>
              <a:spcBef>
                <a:spcPts val="290"/>
              </a:spcBef>
              <a:buChar char="•"/>
              <a:tabLst>
                <a:tab pos="466090" algn="l"/>
              </a:tabLst>
            </a:pP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because </a:t>
            </a:r>
            <a:r>
              <a:rPr sz="900" i="1" spc="-215" dirty="0">
                <a:solidFill>
                  <a:srgbClr val="414159"/>
                </a:solidFill>
                <a:latin typeface="LM Sans 9"/>
                <a:cs typeface="LM Sans 9"/>
              </a:rPr>
              <a:t>g</a:t>
            </a:r>
            <a:r>
              <a:rPr sz="900" spc="-215" dirty="0">
                <a:solidFill>
                  <a:srgbClr val="414159"/>
                </a:solidFill>
                <a:latin typeface="LM Sans 9"/>
                <a:cs typeface="LM Sans 9"/>
              </a:rPr>
              <a:t>ˆ </a:t>
            </a:r>
            <a:r>
              <a:rPr sz="900" spc="-15" dirty="0">
                <a:solidFill>
                  <a:srgbClr val="414159"/>
                </a:solidFill>
                <a:latin typeface="LM Sans 9"/>
                <a:cs typeface="LM Sans 9"/>
              </a:rPr>
              <a:t>may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endogenously </a:t>
            </a:r>
            <a:r>
              <a:rPr sz="900" dirty="0">
                <a:solidFill>
                  <a:srgbClr val="414159"/>
                </a:solidFill>
                <a:latin typeface="LM Sans 9"/>
                <a:cs typeface="LM Sans 9"/>
              </a:rPr>
              <a:t>respond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to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demand </a:t>
            </a:r>
            <a:r>
              <a:rPr sz="900" dirty="0">
                <a:solidFill>
                  <a:srgbClr val="414159"/>
                </a:solidFill>
                <a:latin typeface="LM Sans 9"/>
                <a:cs typeface="LM Sans 9"/>
              </a:rPr>
              <a:t>shocks</a:t>
            </a:r>
            <a:endParaRPr sz="900">
              <a:latin typeface="LM Sans 9"/>
              <a:cs typeface="LM Sans 9"/>
            </a:endParaRPr>
          </a:p>
          <a:p>
            <a:pPr marL="149860" indent="-99695">
              <a:lnSpc>
                <a:spcPct val="100000"/>
              </a:lnSpc>
              <a:spcBef>
                <a:spcPts val="280"/>
              </a:spcBef>
              <a:buSzPct val="90000"/>
              <a:buAutoNum type="arabicPeriod" startAt="2"/>
              <a:tabLst>
                <a:tab pos="15049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missing a source of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variations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in</a:t>
            </a:r>
            <a:r>
              <a:rPr sz="1000" spc="32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40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60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due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to</a:t>
            </a:r>
            <a:r>
              <a:rPr sz="1000" spc="-13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170" dirty="0">
                <a:solidFill>
                  <a:srgbClr val="414159"/>
                </a:solidFill>
                <a:latin typeface="LM Sans 10"/>
                <a:cs typeface="LM Sans 10"/>
              </a:rPr>
              <a:t>g</a:t>
            </a:r>
            <a:r>
              <a:rPr sz="1000" spc="-170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254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1050" baseline="-11904">
              <a:latin typeface="LM Sans 8"/>
              <a:cs typeface="LM Sans 8"/>
            </a:endParaRPr>
          </a:p>
          <a:p>
            <a:pPr marL="465455" lvl="1" indent="-154940">
              <a:lnSpc>
                <a:spcPct val="100000"/>
              </a:lnSpc>
              <a:spcBef>
                <a:spcPts val="390"/>
              </a:spcBef>
              <a:buChar char="•"/>
              <a:tabLst>
                <a:tab pos="466090" algn="l"/>
              </a:tabLst>
            </a:pP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predicted </a:t>
            </a:r>
            <a:r>
              <a:rPr sz="1350" i="1" spc="-37" baseline="6172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600" i="1" spc="-25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22" baseline="6172" dirty="0">
                <a:solidFill>
                  <a:srgbClr val="414159"/>
                </a:solidFill>
                <a:latin typeface="LM Sans 9"/>
                <a:cs typeface="LM Sans 9"/>
              </a:rPr>
              <a:t>may </a:t>
            </a: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fit data</a:t>
            </a:r>
            <a:r>
              <a:rPr sz="1350" spc="52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baseline="6172" dirty="0">
                <a:solidFill>
                  <a:srgbClr val="414159"/>
                </a:solidFill>
                <a:latin typeface="LM Sans 9"/>
                <a:cs typeface="LM Sans 9"/>
              </a:rPr>
              <a:t>poorly</a:t>
            </a:r>
            <a:endParaRPr sz="1350" baseline="6172">
              <a:latin typeface="LM Sans 9"/>
              <a:cs typeface="LM Sans 9"/>
            </a:endParaRPr>
          </a:p>
        </p:txBody>
      </p:sp>
    </p:spTree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353695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Estimating </a:t>
            </a:r>
            <a:r>
              <a:rPr spc="-5" dirty="0"/>
              <a:t>the </a:t>
            </a:r>
            <a:r>
              <a:rPr spc="-10" dirty="0"/>
              <a:t>Phillips curve </a:t>
            </a:r>
            <a:r>
              <a:rPr spc="-5" dirty="0"/>
              <a:t>using aggregate</a:t>
            </a:r>
            <a:r>
              <a:rPr spc="45" dirty="0"/>
              <a:t> </a:t>
            </a:r>
            <a:r>
              <a:rPr spc="-5" dirty="0"/>
              <a:t>data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2304415" cy="5080"/>
            </a:xfrm>
            <a:custGeom>
              <a:avLst/>
              <a:gdLst/>
              <a:ahLst/>
              <a:cxnLst/>
              <a:rect l="l" t="t" r="r" b="b"/>
              <a:pathLst>
                <a:path w="2304415" h="5079">
                  <a:moveTo>
                    <a:pt x="0" y="5060"/>
                  </a:moveTo>
                  <a:lnTo>
                    <a:pt x="0" y="0"/>
                  </a:lnTo>
                  <a:lnTo>
                    <a:pt x="2304034" y="0"/>
                  </a:lnTo>
                  <a:lnTo>
                    <a:pt x="2304034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21894" y="563161"/>
            <a:ext cx="3956050" cy="23698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Empirical specification: </a:t>
            </a:r>
            <a:r>
              <a:rPr sz="1000" i="1" spc="-40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60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= </a:t>
            </a:r>
            <a:r>
              <a:rPr sz="1000" i="1" spc="-135" dirty="0">
                <a:solidFill>
                  <a:srgbClr val="414159"/>
                </a:solidFill>
                <a:latin typeface="Verdana"/>
                <a:cs typeface="Verdana"/>
              </a:rPr>
              <a:t>κ</a:t>
            </a:r>
            <a:r>
              <a:rPr sz="1000" i="1" spc="-135" dirty="0">
                <a:solidFill>
                  <a:srgbClr val="414159"/>
                </a:solidFill>
                <a:latin typeface="LM Sans 10"/>
                <a:cs typeface="LM Sans 10"/>
              </a:rPr>
              <a:t>u</a:t>
            </a:r>
            <a:r>
              <a:rPr sz="1000" spc="-135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202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+ </a:t>
            </a:r>
            <a:r>
              <a:rPr sz="1000" i="1" spc="-5" dirty="0">
                <a:solidFill>
                  <a:srgbClr val="414159"/>
                </a:solidFill>
                <a:latin typeface="Verdana"/>
                <a:cs typeface="Verdana"/>
              </a:rPr>
              <a:t>β</a:t>
            </a:r>
            <a:r>
              <a:rPr sz="1000" spc="-5" dirty="0">
                <a:solidFill>
                  <a:srgbClr val="414159"/>
                </a:solidFill>
                <a:latin typeface="MathJax_AMS"/>
                <a:cs typeface="MathJax_AMS"/>
              </a:rPr>
              <a:t>E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i="1" spc="-10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15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spc="-15" baseline="-11904" dirty="0">
                <a:solidFill>
                  <a:srgbClr val="414159"/>
                </a:solidFill>
                <a:latin typeface="LM Sans 8"/>
                <a:cs typeface="LM Sans 8"/>
              </a:rPr>
              <a:t>+1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+ </a:t>
            </a:r>
            <a:r>
              <a:rPr sz="1000" i="1" spc="-135" dirty="0">
                <a:solidFill>
                  <a:srgbClr val="414159"/>
                </a:solidFill>
                <a:latin typeface="Verdana"/>
                <a:cs typeface="Verdana"/>
              </a:rPr>
              <a:t>γ</a:t>
            </a:r>
            <a:r>
              <a:rPr sz="1000" i="1" spc="-135" dirty="0">
                <a:solidFill>
                  <a:srgbClr val="414159"/>
                </a:solidFill>
                <a:latin typeface="LM Sans 10"/>
                <a:cs typeface="LM Sans 10"/>
              </a:rPr>
              <a:t>g</a:t>
            </a:r>
            <a:r>
              <a:rPr sz="1000" spc="-135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202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+</a:t>
            </a:r>
            <a:r>
              <a:rPr sz="1000" spc="-254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55" dirty="0">
                <a:solidFill>
                  <a:srgbClr val="414159"/>
                </a:solidFill>
                <a:latin typeface="Verdana"/>
                <a:cs typeface="Verdana"/>
              </a:rPr>
              <a:t>ν</a:t>
            </a:r>
            <a:r>
              <a:rPr sz="1050" i="1" spc="-82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1050" baseline="-11904">
              <a:latin typeface="LM Sans 8"/>
              <a:cs typeface="LM Sans 8"/>
            </a:endParaRPr>
          </a:p>
          <a:p>
            <a:pPr marL="38100">
              <a:lnSpc>
                <a:spcPct val="100000"/>
              </a:lnSpc>
              <a:spcBef>
                <a:spcPts val="1155"/>
              </a:spcBef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Data –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quarterly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frequency,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sample </a:t>
            </a:r>
            <a:r>
              <a:rPr sz="1000" spc="5" dirty="0">
                <a:solidFill>
                  <a:srgbClr val="414159"/>
                </a:solidFill>
                <a:latin typeface="LM Sans 10"/>
                <a:cs typeface="LM Sans 10"/>
              </a:rPr>
              <a:t>period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1989Q4 - 2019Q4</a:t>
            </a:r>
            <a:endParaRPr sz="1000">
              <a:latin typeface="LM Sans 10"/>
              <a:cs typeface="LM Sans 10"/>
            </a:endParaRPr>
          </a:p>
          <a:p>
            <a:pPr marL="290830" indent="-154940">
              <a:lnSpc>
                <a:spcPct val="100000"/>
              </a:lnSpc>
              <a:spcBef>
                <a:spcPts val="490"/>
              </a:spcBef>
              <a:buChar char="•"/>
              <a:tabLst>
                <a:tab pos="291465" algn="l"/>
              </a:tabLst>
            </a:pP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inflation: </a:t>
            </a:r>
            <a:r>
              <a:rPr sz="900" spc="-15" dirty="0">
                <a:solidFill>
                  <a:srgbClr val="414159"/>
                </a:solidFill>
                <a:latin typeface="LM Sans 9"/>
                <a:cs typeface="LM Sans 9"/>
              </a:rPr>
              <a:t>core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CPI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inflation,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research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series from</a:t>
            </a:r>
            <a:r>
              <a:rPr sz="900" spc="-175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BLS</a:t>
            </a:r>
            <a:endParaRPr sz="900">
              <a:latin typeface="LM Sans 9"/>
              <a:cs typeface="LM Sans 9"/>
            </a:endParaRPr>
          </a:p>
          <a:p>
            <a:pPr marL="290830" marR="562610" indent="-154305">
              <a:lnSpc>
                <a:spcPct val="116700"/>
              </a:lnSpc>
              <a:spcBef>
                <a:spcPts val="400"/>
              </a:spcBef>
              <a:buChar char="•"/>
              <a:tabLst>
                <a:tab pos="291465" algn="l"/>
              </a:tabLst>
            </a:pP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inflation expectation: </a:t>
            </a:r>
            <a:r>
              <a:rPr sz="900" spc="-15" dirty="0">
                <a:solidFill>
                  <a:srgbClr val="414159"/>
                </a:solidFill>
                <a:latin typeface="LM Sans 9"/>
                <a:cs typeface="LM Sans 9"/>
              </a:rPr>
              <a:t>10-year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inflation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expectation in Survey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of 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Professional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Forecast (Mcleay and </a:t>
            </a:r>
            <a:r>
              <a:rPr sz="900" spc="-15" dirty="0">
                <a:solidFill>
                  <a:srgbClr val="414159"/>
                </a:solidFill>
                <a:latin typeface="LM Sans 9"/>
                <a:cs typeface="LM Sans 9"/>
              </a:rPr>
              <a:t>Tenreyro,</a:t>
            </a:r>
            <a:r>
              <a:rPr sz="900" spc="5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20)</a:t>
            </a:r>
            <a:endParaRPr sz="900">
              <a:latin typeface="LM Sans 9"/>
              <a:cs typeface="LM Sans 9"/>
            </a:endParaRPr>
          </a:p>
          <a:p>
            <a:pPr marL="290830" marR="30480" indent="-154305">
              <a:lnSpc>
                <a:spcPct val="116700"/>
              </a:lnSpc>
              <a:spcBef>
                <a:spcPts val="400"/>
              </a:spcBef>
              <a:buChar char="•"/>
              <a:tabLst>
                <a:tab pos="291465" algn="l"/>
              </a:tabLst>
            </a:pP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unemployment gap: civilian unemployment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rate less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Congressional Budget  Office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long-run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natural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rate of</a:t>
            </a:r>
            <a:r>
              <a:rPr sz="900" spc="5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unemployment</a:t>
            </a:r>
            <a:endParaRPr sz="900">
              <a:latin typeface="LM Sans 9"/>
              <a:cs typeface="LM Sans 9"/>
            </a:endParaRPr>
          </a:p>
          <a:p>
            <a:pPr marL="290830" indent="-154940">
              <a:lnSpc>
                <a:spcPct val="100000"/>
              </a:lnSpc>
              <a:spcBef>
                <a:spcPts val="575"/>
              </a:spcBef>
              <a:buChar char="•"/>
              <a:tabLst>
                <a:tab pos="291465" algn="l"/>
              </a:tabLst>
            </a:pP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govt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expenditure: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govt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total expenditures from US</a:t>
            </a:r>
            <a:r>
              <a:rPr sz="900" spc="-195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BEA</a:t>
            </a:r>
            <a:endParaRPr sz="900">
              <a:latin typeface="LM Sans 9"/>
              <a:cs typeface="LM Sans 9"/>
            </a:endParaRPr>
          </a:p>
          <a:p>
            <a:pPr marL="290830" indent="-154940">
              <a:lnSpc>
                <a:spcPct val="100000"/>
              </a:lnSpc>
              <a:spcBef>
                <a:spcPts val="580"/>
              </a:spcBef>
              <a:buChar char="•"/>
              <a:tabLst>
                <a:tab pos="291465" algn="l"/>
              </a:tabLst>
            </a:pP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military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spending </a:t>
            </a:r>
            <a:r>
              <a:rPr sz="900" dirty="0">
                <a:solidFill>
                  <a:srgbClr val="414159"/>
                </a:solidFill>
                <a:latin typeface="LM Sans 9"/>
                <a:cs typeface="LM Sans 9"/>
              </a:rPr>
              <a:t>shocks: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national defense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from US</a:t>
            </a:r>
            <a:r>
              <a:rPr sz="900" spc="12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BEA</a:t>
            </a:r>
            <a:endParaRPr sz="900">
              <a:latin typeface="LM Sans 9"/>
              <a:cs typeface="LM Sans 9"/>
            </a:endParaRPr>
          </a:p>
          <a:p>
            <a:pPr marL="290830" marR="141605" indent="-154305">
              <a:lnSpc>
                <a:spcPct val="116700"/>
              </a:lnSpc>
              <a:spcBef>
                <a:spcPts val="400"/>
              </a:spcBef>
              <a:buChar char="•"/>
              <a:tabLst>
                <a:tab pos="291465" algn="l"/>
              </a:tabLst>
            </a:pP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monetary policy </a:t>
            </a:r>
            <a:r>
              <a:rPr sz="900" dirty="0">
                <a:solidFill>
                  <a:srgbClr val="414159"/>
                </a:solidFill>
                <a:latin typeface="LM Sans 9"/>
                <a:cs typeface="LM Sans 9"/>
              </a:rPr>
              <a:t>shock: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high-frequency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identified three-month-ahead  monthly </a:t>
            </a:r>
            <a:r>
              <a:rPr sz="900" spc="-15" dirty="0">
                <a:solidFill>
                  <a:srgbClr val="414159"/>
                </a:solidFill>
                <a:latin typeface="LM Sans 9"/>
                <a:cs typeface="LM Sans 9"/>
              </a:rPr>
              <a:t>Fed Funds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futures + surprises to the </a:t>
            </a:r>
            <a:r>
              <a:rPr sz="900" spc="-15" dirty="0">
                <a:solidFill>
                  <a:srgbClr val="414159"/>
                </a:solidFill>
                <a:latin typeface="LM Sans 9"/>
                <a:cs typeface="LM Sans 9"/>
              </a:rPr>
              <a:t>10-year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yield (Gertler and  Karadi,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15;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Barnichon and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Mesters,</a:t>
            </a:r>
            <a:r>
              <a:rPr sz="900" spc="1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20)</a:t>
            </a:r>
            <a:endParaRPr sz="900">
              <a:latin typeface="LM Sans 9"/>
              <a:cs typeface="LM Sans 9"/>
            </a:endParaRPr>
          </a:p>
        </p:txBody>
      </p:sp>
    </p:spTree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7294" y="686059"/>
            <a:ext cx="69786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0" spc="-5" dirty="0">
                <a:solidFill>
                  <a:srgbClr val="414159"/>
                </a:solidFill>
                <a:latin typeface="LM Sans 10"/>
                <a:cs typeface="LM Sans 10"/>
              </a:rPr>
              <a:t>In</a:t>
            </a:r>
            <a:r>
              <a:rPr sz="1000" b="0" spc="-4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b="0" spc="-15" dirty="0">
                <a:solidFill>
                  <a:srgbClr val="414159"/>
                </a:solidFill>
                <a:latin typeface="LM Sans 10"/>
                <a:cs typeface="LM Sans 10"/>
              </a:rPr>
              <a:t>particular,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38683" y="961890"/>
            <a:ext cx="3625850" cy="6026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3990" indent="-161925">
              <a:lnSpc>
                <a:spcPct val="100000"/>
              </a:lnSpc>
              <a:spcBef>
                <a:spcPts val="95"/>
              </a:spcBef>
              <a:buChar char="•"/>
              <a:tabLst>
                <a:tab pos="174625" algn="l"/>
              </a:tabLst>
            </a:pPr>
            <a:r>
              <a:rPr sz="1000" spc="-20" dirty="0">
                <a:solidFill>
                  <a:srgbClr val="414159"/>
                </a:solidFill>
                <a:latin typeface="LM Sans 10"/>
                <a:cs typeface="LM Sans 10"/>
              </a:rPr>
              <a:t>we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rely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on an IV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approach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to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address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endogeneity</a:t>
            </a:r>
            <a:r>
              <a:rPr sz="1000" spc="5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issue</a:t>
            </a:r>
            <a:endParaRPr sz="1000">
              <a:latin typeface="LM Sans 10"/>
              <a:cs typeface="LM Sans 10"/>
            </a:endParaRPr>
          </a:p>
          <a:p>
            <a:pPr marL="173990" indent="-161925">
              <a:lnSpc>
                <a:spcPct val="100000"/>
              </a:lnSpc>
              <a:spcBef>
                <a:spcPts val="770"/>
              </a:spcBef>
              <a:buChar char="•"/>
              <a:tabLst>
                <a:tab pos="17462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successful candidates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for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instruments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should satisfy</a:t>
            </a:r>
            <a:r>
              <a:rPr sz="1000" spc="9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10" dirty="0">
                <a:solidFill>
                  <a:srgbClr val="414159"/>
                </a:solidFill>
                <a:latin typeface="LM Sans 10"/>
                <a:cs typeface="LM Sans 10"/>
              </a:rPr>
              <a:t>relevance</a:t>
            </a:r>
            <a:endParaRPr sz="1000">
              <a:latin typeface="LM Sans 10"/>
              <a:cs typeface="LM Sans 10"/>
            </a:endParaRPr>
          </a:p>
          <a:p>
            <a:pPr marL="173990">
              <a:lnSpc>
                <a:spcPct val="100000"/>
              </a:lnSpc>
              <a:spcBef>
                <a:spcPts val="17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and </a:t>
            </a: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exogeneity</a:t>
            </a:r>
            <a:r>
              <a:rPr sz="1000" i="1" spc="10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conditions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4707" y="1706768"/>
            <a:ext cx="5969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700">
              <a:latin typeface="LM Sans 8"/>
              <a:cs typeface="LM Sans 8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13283" y="1637530"/>
            <a:ext cx="31318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9390" indent="-161925">
              <a:lnSpc>
                <a:spcPct val="100000"/>
              </a:lnSpc>
              <a:spcBef>
                <a:spcPts val="95"/>
              </a:spcBef>
              <a:buFont typeface="LM Sans 10"/>
              <a:buChar char="•"/>
              <a:tabLst>
                <a:tab pos="200025" algn="l"/>
              </a:tabLst>
            </a:pP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X</a:t>
            </a:r>
            <a:r>
              <a:rPr sz="1000" i="1" spc="-21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50" spc="-7" baseline="27777" dirty="0">
                <a:solidFill>
                  <a:srgbClr val="414159"/>
                </a:solidFill>
                <a:latin typeface="LM Sans 8"/>
                <a:cs typeface="LM Sans 8"/>
              </a:rPr>
              <a:t>1</a:t>
            </a:r>
            <a:r>
              <a:rPr sz="1050" spc="112" baseline="27777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=</a:t>
            </a:r>
            <a:r>
              <a:rPr sz="1000" spc="-5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(</a:t>
            </a:r>
            <a:r>
              <a:rPr sz="1000" spc="-5" dirty="0">
                <a:solidFill>
                  <a:srgbClr val="414159"/>
                </a:solidFill>
                <a:latin typeface="MathJax_AMS"/>
                <a:cs typeface="MathJax_AMS"/>
              </a:rPr>
              <a:t>E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i="1" spc="-225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i="1" spc="-15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22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spc="-22" baseline="-11904" dirty="0">
                <a:solidFill>
                  <a:srgbClr val="414159"/>
                </a:solidFill>
                <a:latin typeface="LM Sans 8"/>
                <a:cs typeface="LM Sans 8"/>
              </a:rPr>
              <a:t>+1</a:t>
            </a:r>
            <a:r>
              <a:rPr sz="1000" i="1" spc="-15" dirty="0">
                <a:solidFill>
                  <a:srgbClr val="414159"/>
                </a:solidFill>
                <a:latin typeface="Verdana"/>
                <a:cs typeface="Verdana"/>
              </a:rPr>
              <a:t>,</a:t>
            </a:r>
            <a:r>
              <a:rPr sz="1000" i="1" spc="-190" dirty="0">
                <a:solidFill>
                  <a:srgbClr val="414159"/>
                </a:solidFill>
                <a:latin typeface="Verdana"/>
                <a:cs typeface="Verdana"/>
              </a:rPr>
              <a:t> </a:t>
            </a:r>
            <a:r>
              <a:rPr sz="1000" i="1" spc="-170" dirty="0">
                <a:solidFill>
                  <a:srgbClr val="414159"/>
                </a:solidFill>
                <a:latin typeface="LM Sans 10"/>
                <a:cs typeface="LM Sans 10"/>
              </a:rPr>
              <a:t>u</a:t>
            </a:r>
            <a:r>
              <a:rPr sz="1000" spc="-170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254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i="1" spc="-217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) is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instrumented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20" dirty="0">
                <a:solidFill>
                  <a:srgbClr val="414159"/>
                </a:solidFill>
                <a:latin typeface="LM Sans 10"/>
                <a:cs typeface="LM Sans 10"/>
              </a:rPr>
              <a:t>by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monetary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 shocks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7672" y="1881367"/>
            <a:ext cx="40513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57505" algn="l"/>
              </a:tabLst>
            </a:pPr>
            <a:r>
              <a:rPr sz="700" i="1" spc="-5" dirty="0">
                <a:solidFill>
                  <a:srgbClr val="414159"/>
                </a:solidFill>
                <a:latin typeface="LM Sans 8"/>
                <a:cs typeface="LM Sans 8"/>
              </a:rPr>
              <a:t>t	t</a:t>
            </a:r>
            <a:endParaRPr sz="700">
              <a:latin typeface="LM Sans 8"/>
              <a:cs typeface="LM Sans 8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74954" y="1812130"/>
            <a:ext cx="9328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Z</a:t>
            </a:r>
            <a:r>
              <a:rPr sz="1000" i="1" spc="-22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50" spc="-7" baseline="27777" dirty="0">
                <a:solidFill>
                  <a:srgbClr val="414159"/>
                </a:solidFill>
                <a:latin typeface="LM Sans 8"/>
                <a:cs typeface="LM Sans 8"/>
              </a:rPr>
              <a:t>1</a:t>
            </a:r>
            <a:r>
              <a:rPr sz="1050" spc="89" baseline="27777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=</a:t>
            </a:r>
            <a:r>
              <a:rPr sz="1000" spc="-7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25" dirty="0">
                <a:solidFill>
                  <a:srgbClr val="414159"/>
                </a:solidFill>
                <a:latin typeface="LM Sans 10"/>
                <a:cs typeface="LM Sans 10"/>
              </a:rPr>
              <a:t>(</a:t>
            </a:r>
            <a:r>
              <a:rPr sz="1000" i="1" spc="-25" dirty="0">
                <a:solidFill>
                  <a:srgbClr val="414159"/>
                </a:solidFill>
                <a:latin typeface="Verdana"/>
                <a:cs typeface="Verdana"/>
              </a:rPr>
              <a:t>ε</a:t>
            </a:r>
            <a:r>
              <a:rPr sz="1050" i="1" spc="-37" baseline="27777" dirty="0">
                <a:solidFill>
                  <a:srgbClr val="414159"/>
                </a:solidFill>
                <a:latin typeface="LM Sans 8"/>
                <a:cs typeface="LM Sans 8"/>
              </a:rPr>
              <a:t>m</a:t>
            </a:r>
            <a:r>
              <a:rPr sz="1000" i="1" spc="-25" dirty="0">
                <a:solidFill>
                  <a:srgbClr val="414159"/>
                </a:solidFill>
                <a:latin typeface="Verdana"/>
                <a:cs typeface="Verdana"/>
              </a:rPr>
              <a:t>,</a:t>
            </a:r>
            <a:r>
              <a:rPr sz="1000" i="1" spc="-195" dirty="0">
                <a:solidFill>
                  <a:srgbClr val="414159"/>
                </a:solidFill>
                <a:latin typeface="Verdana"/>
                <a:cs typeface="Verdana"/>
              </a:rPr>
              <a:t> </a:t>
            </a:r>
            <a:r>
              <a:rPr sz="1000" i="1" spc="-95" dirty="0">
                <a:solidFill>
                  <a:srgbClr val="414159"/>
                </a:solidFill>
                <a:latin typeface="Verdana"/>
                <a:cs typeface="Verdana"/>
              </a:rPr>
              <a:t>...,</a:t>
            </a:r>
            <a:r>
              <a:rPr sz="1000" i="1" spc="-195" dirty="0">
                <a:solidFill>
                  <a:srgbClr val="414159"/>
                </a:solidFill>
                <a:latin typeface="Verdana"/>
                <a:cs typeface="Verdana"/>
              </a:rPr>
              <a:t> </a:t>
            </a:r>
            <a:r>
              <a:rPr sz="1000" i="1" spc="-30" dirty="0">
                <a:solidFill>
                  <a:srgbClr val="414159"/>
                </a:solidFill>
                <a:latin typeface="Verdana"/>
                <a:cs typeface="Verdana"/>
              </a:rPr>
              <a:t>ε</a:t>
            </a:r>
            <a:r>
              <a:rPr sz="1050" i="1" spc="-44" baseline="27777" dirty="0">
                <a:solidFill>
                  <a:srgbClr val="414159"/>
                </a:solidFill>
                <a:latin typeface="LM Sans 8"/>
                <a:cs typeface="LM Sans 8"/>
              </a:rPr>
              <a:t>m</a:t>
            </a:r>
            <a:endParaRPr sz="1050" baseline="27777">
              <a:latin typeface="LM Sans 8"/>
              <a:cs typeface="LM Sans 8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56601" y="1898576"/>
            <a:ext cx="31559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50" i="1" spc="89" baseline="7936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b="0" i="1" spc="89" baseline="7936" dirty="0">
                <a:solidFill>
                  <a:srgbClr val="414159"/>
                </a:solidFill>
                <a:latin typeface="Lato Light"/>
                <a:cs typeface="Lato Light"/>
              </a:rPr>
              <a:t>−</a:t>
            </a:r>
            <a:r>
              <a:rPr sz="1050" i="1" spc="89" baseline="7936" dirty="0">
                <a:solidFill>
                  <a:srgbClr val="414159"/>
                </a:solidFill>
                <a:latin typeface="LM Sans 8"/>
                <a:cs typeface="LM Sans 8"/>
              </a:rPr>
              <a:t>H</a:t>
            </a:r>
            <a:r>
              <a:rPr sz="500" i="1" spc="60" dirty="0">
                <a:solidFill>
                  <a:srgbClr val="414159"/>
                </a:solidFill>
                <a:latin typeface="LM Sans 8"/>
                <a:cs typeface="LM Sans 8"/>
              </a:rPr>
              <a:t>m</a:t>
            </a:r>
            <a:endParaRPr sz="500">
              <a:latin typeface="LM Sans 8"/>
              <a:cs typeface="LM Sans 8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609432" y="1766219"/>
            <a:ext cx="15494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500" spc="-7" baseline="-19444" dirty="0">
                <a:solidFill>
                  <a:srgbClr val="414159"/>
                </a:solidFill>
                <a:latin typeface="LM Sans 10"/>
                <a:cs typeface="LM Sans 10"/>
              </a:rPr>
              <a:t>)</a:t>
            </a:r>
            <a:r>
              <a:rPr sz="700" b="0" i="1" spc="-5" dirty="0">
                <a:solidFill>
                  <a:srgbClr val="414159"/>
                </a:solidFill>
                <a:latin typeface="Lato Light"/>
                <a:cs typeface="Lato Light"/>
              </a:rPr>
              <a:t>r</a:t>
            </a:r>
            <a:endParaRPr sz="700">
              <a:latin typeface="Lato Light"/>
              <a:cs typeface="Lato 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84707" y="2131888"/>
            <a:ext cx="5969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700">
              <a:latin typeface="LM Sans 8"/>
              <a:cs typeface="LM Sans 8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13283" y="2062650"/>
            <a:ext cx="38176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9390" indent="-161925">
              <a:lnSpc>
                <a:spcPct val="100000"/>
              </a:lnSpc>
              <a:spcBef>
                <a:spcPts val="95"/>
              </a:spcBef>
              <a:buFont typeface="LM Sans 10"/>
              <a:buChar char="•"/>
              <a:tabLst>
                <a:tab pos="200025" algn="l"/>
              </a:tabLst>
            </a:pP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X</a:t>
            </a:r>
            <a:r>
              <a:rPr sz="1000" i="1" spc="-21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50" spc="-7" baseline="27777" dirty="0">
                <a:solidFill>
                  <a:srgbClr val="414159"/>
                </a:solidFill>
                <a:latin typeface="LM Sans 8"/>
                <a:cs typeface="LM Sans 8"/>
              </a:rPr>
              <a:t>2</a:t>
            </a:r>
            <a:r>
              <a:rPr sz="1050" spc="120" baseline="27777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=</a:t>
            </a:r>
            <a:r>
              <a:rPr sz="1000" spc="-5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(</a:t>
            </a:r>
            <a:r>
              <a:rPr sz="1000" spc="-5" dirty="0">
                <a:solidFill>
                  <a:srgbClr val="414159"/>
                </a:solidFill>
                <a:latin typeface="MathJax_AMS"/>
                <a:cs typeface="MathJax_AMS"/>
              </a:rPr>
              <a:t>E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i="1" spc="-225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i="1" spc="-15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22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spc="-22" baseline="-11904" dirty="0">
                <a:solidFill>
                  <a:srgbClr val="414159"/>
                </a:solidFill>
                <a:latin typeface="LM Sans 8"/>
                <a:cs typeface="LM Sans 8"/>
              </a:rPr>
              <a:t>+1</a:t>
            </a:r>
            <a:r>
              <a:rPr sz="1000" i="1" spc="-15" dirty="0">
                <a:solidFill>
                  <a:srgbClr val="414159"/>
                </a:solidFill>
                <a:latin typeface="Verdana"/>
                <a:cs typeface="Verdana"/>
              </a:rPr>
              <a:t>,</a:t>
            </a:r>
            <a:r>
              <a:rPr sz="1000" i="1" spc="-185" dirty="0">
                <a:solidFill>
                  <a:srgbClr val="414159"/>
                </a:solidFill>
                <a:latin typeface="Verdana"/>
                <a:cs typeface="Verdana"/>
              </a:rPr>
              <a:t> </a:t>
            </a:r>
            <a:r>
              <a:rPr sz="1000" i="1" spc="-170" dirty="0">
                <a:solidFill>
                  <a:srgbClr val="414159"/>
                </a:solidFill>
                <a:latin typeface="LM Sans 10"/>
                <a:cs typeface="LM Sans 10"/>
              </a:rPr>
              <a:t>u</a:t>
            </a:r>
            <a:r>
              <a:rPr sz="1000" spc="-170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254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i="1" spc="-225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i="1" spc="-90" dirty="0">
                <a:solidFill>
                  <a:srgbClr val="414159"/>
                </a:solidFill>
                <a:latin typeface="Verdana"/>
                <a:cs typeface="Verdana"/>
              </a:rPr>
              <a:t>,</a:t>
            </a:r>
            <a:r>
              <a:rPr sz="1000" i="1" spc="-185" dirty="0">
                <a:solidFill>
                  <a:srgbClr val="414159"/>
                </a:solidFill>
                <a:latin typeface="Verdana"/>
                <a:cs typeface="Verdana"/>
              </a:rPr>
              <a:t> </a:t>
            </a:r>
            <a:r>
              <a:rPr sz="1000" i="1" spc="-170" dirty="0">
                <a:solidFill>
                  <a:srgbClr val="414159"/>
                </a:solidFill>
                <a:latin typeface="LM Sans 10"/>
                <a:cs typeface="LM Sans 10"/>
              </a:rPr>
              <a:t>g</a:t>
            </a:r>
            <a:r>
              <a:rPr sz="1000" spc="-170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254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i="1" spc="-225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)</a:t>
            </a:r>
            <a:r>
              <a:rPr sz="1000" spc="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is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instrumented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20" dirty="0">
                <a:solidFill>
                  <a:srgbClr val="414159"/>
                </a:solidFill>
                <a:latin typeface="LM Sans 10"/>
                <a:cs typeface="LM Sans 10"/>
              </a:rPr>
              <a:t>by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 both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monetary</a:t>
            </a:r>
            <a:r>
              <a:rPr sz="1000" spc="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shocks</a:t>
            </a:r>
            <a:r>
              <a:rPr sz="1000" spc="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and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74954" y="2237262"/>
            <a:ext cx="24326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1890395" algn="l"/>
              </a:tabLst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defense</a:t>
            </a:r>
            <a:r>
              <a:rPr sz="1000" spc="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shocks</a:t>
            </a:r>
            <a:r>
              <a:rPr sz="1000" spc="1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Z</a:t>
            </a:r>
            <a:r>
              <a:rPr sz="1000" i="1" spc="-21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50" spc="-7" baseline="27777" dirty="0">
                <a:solidFill>
                  <a:srgbClr val="414159"/>
                </a:solidFill>
                <a:latin typeface="LM Sans 8"/>
                <a:cs typeface="LM Sans 8"/>
              </a:rPr>
              <a:t>2</a:t>
            </a:r>
            <a:r>
              <a:rPr sz="1050" spc="135" baseline="27777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=</a:t>
            </a:r>
            <a:r>
              <a:rPr sz="1000" spc="-5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25" dirty="0">
                <a:solidFill>
                  <a:srgbClr val="414159"/>
                </a:solidFill>
                <a:latin typeface="LM Sans 10"/>
                <a:cs typeface="LM Sans 10"/>
              </a:rPr>
              <a:t>(</a:t>
            </a:r>
            <a:r>
              <a:rPr sz="1000" i="1" spc="-25" dirty="0">
                <a:solidFill>
                  <a:srgbClr val="414159"/>
                </a:solidFill>
                <a:latin typeface="Verdana"/>
                <a:cs typeface="Verdana"/>
              </a:rPr>
              <a:t>ε</a:t>
            </a:r>
            <a:r>
              <a:rPr sz="1050" i="1" spc="-37" baseline="27777" dirty="0">
                <a:solidFill>
                  <a:srgbClr val="414159"/>
                </a:solidFill>
                <a:latin typeface="LM Sans 8"/>
                <a:cs typeface="LM Sans 8"/>
              </a:rPr>
              <a:t>m</a:t>
            </a:r>
            <a:r>
              <a:rPr sz="1000" i="1" spc="-25" dirty="0">
                <a:solidFill>
                  <a:srgbClr val="414159"/>
                </a:solidFill>
                <a:latin typeface="Verdana"/>
                <a:cs typeface="Verdana"/>
              </a:rPr>
              <a:t>,</a:t>
            </a:r>
            <a:r>
              <a:rPr sz="1000" i="1" spc="-185" dirty="0">
                <a:solidFill>
                  <a:srgbClr val="414159"/>
                </a:solidFill>
                <a:latin typeface="Verdana"/>
                <a:cs typeface="Verdana"/>
              </a:rPr>
              <a:t> </a:t>
            </a:r>
            <a:r>
              <a:rPr sz="1000" i="1" spc="-95" dirty="0">
                <a:solidFill>
                  <a:srgbClr val="414159"/>
                </a:solidFill>
                <a:latin typeface="Verdana"/>
                <a:cs typeface="Verdana"/>
              </a:rPr>
              <a:t>...,</a:t>
            </a:r>
            <a:r>
              <a:rPr sz="1000" i="1" spc="-185" dirty="0">
                <a:solidFill>
                  <a:srgbClr val="414159"/>
                </a:solidFill>
                <a:latin typeface="Verdana"/>
                <a:cs typeface="Verdana"/>
              </a:rPr>
              <a:t> </a:t>
            </a:r>
            <a:r>
              <a:rPr sz="1000" i="1" spc="-30" dirty="0">
                <a:solidFill>
                  <a:srgbClr val="414159"/>
                </a:solidFill>
                <a:latin typeface="Verdana"/>
                <a:cs typeface="Verdana"/>
              </a:rPr>
              <a:t>ε</a:t>
            </a:r>
            <a:r>
              <a:rPr sz="1050" i="1" spc="-44" baseline="27777" dirty="0">
                <a:solidFill>
                  <a:srgbClr val="414159"/>
                </a:solidFill>
                <a:latin typeface="LM Sans 8"/>
                <a:cs typeface="LM Sans 8"/>
              </a:rPr>
              <a:t>m	</a:t>
            </a:r>
            <a:r>
              <a:rPr sz="1000" i="1" spc="-90" dirty="0">
                <a:solidFill>
                  <a:srgbClr val="414159"/>
                </a:solidFill>
                <a:latin typeface="Verdana"/>
                <a:cs typeface="Verdana"/>
              </a:rPr>
              <a:t>,</a:t>
            </a:r>
            <a:r>
              <a:rPr sz="1000" i="1" spc="-200" dirty="0">
                <a:solidFill>
                  <a:srgbClr val="414159"/>
                </a:solidFill>
                <a:latin typeface="Verdana"/>
                <a:cs typeface="Verdana"/>
              </a:rPr>
              <a:t> </a:t>
            </a:r>
            <a:r>
              <a:rPr sz="1000" i="1" spc="-30" dirty="0">
                <a:solidFill>
                  <a:srgbClr val="414159"/>
                </a:solidFill>
                <a:latin typeface="Verdana"/>
                <a:cs typeface="Verdana"/>
              </a:rPr>
              <a:t>ε</a:t>
            </a:r>
            <a:r>
              <a:rPr sz="1050" i="1" spc="-44" baseline="27777" dirty="0">
                <a:solidFill>
                  <a:srgbClr val="414159"/>
                </a:solidFill>
                <a:latin typeface="LM Sans 8"/>
                <a:cs typeface="LM Sans 8"/>
              </a:rPr>
              <a:t>d</a:t>
            </a:r>
            <a:r>
              <a:rPr sz="1050" i="1" spc="-217" baseline="27777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i="1" spc="-90" dirty="0">
                <a:solidFill>
                  <a:srgbClr val="414159"/>
                </a:solidFill>
                <a:latin typeface="Verdana"/>
                <a:cs typeface="Verdana"/>
              </a:rPr>
              <a:t>,</a:t>
            </a:r>
            <a:r>
              <a:rPr sz="1000" i="1" spc="-204" dirty="0">
                <a:solidFill>
                  <a:srgbClr val="414159"/>
                </a:solidFill>
                <a:latin typeface="Verdana"/>
                <a:cs typeface="Verdana"/>
              </a:rPr>
              <a:t> </a:t>
            </a:r>
            <a:r>
              <a:rPr sz="1000" i="1" spc="-95" dirty="0">
                <a:solidFill>
                  <a:srgbClr val="414159"/>
                </a:solidFill>
                <a:latin typeface="Verdana"/>
                <a:cs typeface="Verdana"/>
              </a:rPr>
              <a:t>...,</a:t>
            </a:r>
            <a:r>
              <a:rPr sz="1000" i="1" spc="-200" dirty="0">
                <a:solidFill>
                  <a:srgbClr val="414159"/>
                </a:solidFill>
                <a:latin typeface="Verdana"/>
                <a:cs typeface="Verdana"/>
              </a:rPr>
              <a:t> </a:t>
            </a:r>
            <a:r>
              <a:rPr sz="1000" i="1" spc="-25" dirty="0">
                <a:solidFill>
                  <a:srgbClr val="414159"/>
                </a:solidFill>
                <a:latin typeface="Verdana"/>
                <a:cs typeface="Verdana"/>
              </a:rPr>
              <a:t>ε</a:t>
            </a:r>
            <a:r>
              <a:rPr sz="1050" i="1" spc="-37" baseline="27777" dirty="0">
                <a:solidFill>
                  <a:srgbClr val="414159"/>
                </a:solidFill>
                <a:latin typeface="LM Sans 8"/>
                <a:cs typeface="LM Sans 8"/>
              </a:rPr>
              <a:t>d</a:t>
            </a:r>
            <a:endParaRPr sz="1050" baseline="27777">
              <a:latin typeface="LM Sans 8"/>
              <a:cs typeface="LM Sans 8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457769" y="2311047"/>
            <a:ext cx="17475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  <a:tabLst>
                <a:tab pos="395605" algn="l"/>
                <a:tab pos="755015" algn="l"/>
                <a:tab pos="1122680" algn="l"/>
                <a:tab pos="1462405" algn="l"/>
              </a:tabLst>
            </a:pPr>
            <a:r>
              <a:rPr sz="1050" i="1" spc="-7" baseline="3968" dirty="0">
                <a:solidFill>
                  <a:srgbClr val="414159"/>
                </a:solidFill>
                <a:latin typeface="LM Sans 8"/>
                <a:cs typeface="LM Sans 8"/>
              </a:rPr>
              <a:t>t	t	</a:t>
            </a:r>
            <a:r>
              <a:rPr sz="700" i="1" spc="60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700" b="0" i="1" spc="60" dirty="0">
                <a:solidFill>
                  <a:srgbClr val="414159"/>
                </a:solidFill>
                <a:latin typeface="Lato Light"/>
                <a:cs typeface="Lato Light"/>
              </a:rPr>
              <a:t>−</a:t>
            </a:r>
            <a:r>
              <a:rPr sz="700" i="1" spc="60" dirty="0">
                <a:solidFill>
                  <a:srgbClr val="414159"/>
                </a:solidFill>
                <a:latin typeface="LM Sans 8"/>
                <a:cs typeface="LM Sans 8"/>
              </a:rPr>
              <a:t>H</a:t>
            </a:r>
            <a:r>
              <a:rPr sz="750" i="1" spc="89" baseline="-11111" dirty="0">
                <a:solidFill>
                  <a:srgbClr val="414159"/>
                </a:solidFill>
                <a:latin typeface="LM Sans 8"/>
                <a:cs typeface="LM Sans 8"/>
              </a:rPr>
              <a:t>m	</a:t>
            </a:r>
            <a:r>
              <a:rPr sz="1050" i="1" spc="-7" baseline="3968" dirty="0">
                <a:solidFill>
                  <a:srgbClr val="414159"/>
                </a:solidFill>
                <a:latin typeface="LM Sans 8"/>
                <a:cs typeface="LM Sans 8"/>
              </a:rPr>
              <a:t>t	</a:t>
            </a:r>
            <a:r>
              <a:rPr sz="700" i="1" spc="60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700" b="0" i="1" spc="60" dirty="0">
                <a:solidFill>
                  <a:srgbClr val="414159"/>
                </a:solidFill>
                <a:latin typeface="Lato Light"/>
                <a:cs typeface="Lato Light"/>
              </a:rPr>
              <a:t>−</a:t>
            </a:r>
            <a:r>
              <a:rPr sz="700" i="1" spc="60" dirty="0">
                <a:solidFill>
                  <a:srgbClr val="414159"/>
                </a:solidFill>
                <a:latin typeface="LM Sans 8"/>
                <a:cs typeface="LM Sans 8"/>
              </a:rPr>
              <a:t>H</a:t>
            </a:r>
            <a:r>
              <a:rPr sz="750" i="1" spc="89" baseline="-11111" dirty="0">
                <a:solidFill>
                  <a:srgbClr val="414159"/>
                </a:solidFill>
                <a:latin typeface="LM Sans 8"/>
                <a:cs typeface="LM Sans 8"/>
              </a:rPr>
              <a:t>d</a:t>
            </a:r>
            <a:endParaRPr sz="750" baseline="-11111">
              <a:latin typeface="LM Sans 8"/>
              <a:cs typeface="LM Sans 8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121825" y="2191339"/>
            <a:ext cx="15494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500" spc="-7" baseline="-19444" dirty="0">
                <a:solidFill>
                  <a:srgbClr val="414159"/>
                </a:solidFill>
                <a:latin typeface="LM Sans 10"/>
                <a:cs typeface="LM Sans 10"/>
              </a:rPr>
              <a:t>)</a:t>
            </a:r>
            <a:r>
              <a:rPr sz="700" b="0" i="1" spc="-5" dirty="0">
                <a:solidFill>
                  <a:srgbClr val="414159"/>
                </a:solidFill>
                <a:latin typeface="Lato Light"/>
                <a:cs typeface="Lato Light"/>
              </a:rPr>
              <a:t>r</a:t>
            </a:r>
            <a:endParaRPr sz="700">
              <a:latin typeface="Lato Light"/>
              <a:cs typeface="Lato Light"/>
            </a:endParaRPr>
          </a:p>
        </p:txBody>
      </p:sp>
    </p:spTree>
  </p:cSld>
  <p:clrMapOvr>
    <a:masterClrMapping/>
  </p:clrMapOvr>
  <p:transition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110299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Baseline</a:t>
            </a:r>
            <a:r>
              <a:rPr spc="-50" dirty="0"/>
              <a:t> </a:t>
            </a:r>
            <a:r>
              <a:rPr spc="-5" dirty="0"/>
              <a:t>results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2880360" cy="5080"/>
            </a:xfrm>
            <a:custGeom>
              <a:avLst/>
              <a:gdLst/>
              <a:ahLst/>
              <a:cxnLst/>
              <a:rect l="l" t="t" r="r" b="b"/>
              <a:pathLst>
                <a:path w="2880360" h="5079">
                  <a:moveTo>
                    <a:pt x="0" y="5060"/>
                  </a:moveTo>
                  <a:lnTo>
                    <a:pt x="0" y="0"/>
                  </a:lnTo>
                  <a:lnTo>
                    <a:pt x="2880042" y="0"/>
                  </a:lnTo>
                  <a:lnTo>
                    <a:pt x="2880042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501878" y="880681"/>
            <a:ext cx="3604260" cy="0"/>
          </a:xfrm>
          <a:custGeom>
            <a:avLst/>
            <a:gdLst/>
            <a:ahLst/>
            <a:cxnLst/>
            <a:rect l="l" t="t" r="r" b="b"/>
            <a:pathLst>
              <a:path w="3604260">
                <a:moveTo>
                  <a:pt x="0" y="0"/>
                </a:moveTo>
                <a:lnTo>
                  <a:pt x="3604247" y="0"/>
                </a:lnTo>
              </a:path>
            </a:pathLst>
          </a:custGeom>
          <a:ln w="5054">
            <a:solidFill>
              <a:srgbClr val="4141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01878" y="2314206"/>
            <a:ext cx="3604260" cy="0"/>
          </a:xfrm>
          <a:custGeom>
            <a:avLst/>
            <a:gdLst/>
            <a:ahLst/>
            <a:cxnLst/>
            <a:rect l="l" t="t" r="r" b="b"/>
            <a:pathLst>
              <a:path w="3604260">
                <a:moveTo>
                  <a:pt x="0" y="0"/>
                </a:moveTo>
                <a:lnTo>
                  <a:pt x="3604247" y="0"/>
                </a:lnTo>
              </a:path>
            </a:pathLst>
          </a:custGeom>
          <a:ln w="5054">
            <a:solidFill>
              <a:srgbClr val="4141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91960" y="355393"/>
          <a:ext cx="4014470" cy="2260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6400"/>
                <a:gridCol w="660400"/>
                <a:gridCol w="445135"/>
                <a:gridCol w="126364"/>
                <a:gridCol w="454660"/>
                <a:gridCol w="130175"/>
                <a:gridCol w="521335"/>
              </a:tblGrid>
              <a:tr h="1634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</a:tr>
              <a:tr h="1826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414159"/>
                      </a:solidFill>
                      <a:prstDash val="solid"/>
                    </a:lnT>
                  </a:tcPr>
                </a:tc>
                <a:tc gridSpan="2">
                  <a:txBody>
                    <a:bodyPr/>
                    <a:lstStyle/>
                    <a:p>
                      <a:pPr marL="62865"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800" spc="-1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OLS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12700" marB="0">
                    <a:lnT w="6350">
                      <a:solidFill>
                        <a:srgbClr val="414159"/>
                      </a:solidFill>
                      <a:prstDash val="solid"/>
                    </a:lnT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414159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414159"/>
                      </a:solidFill>
                      <a:prstDash val="solid"/>
                    </a:lnT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8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IV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12700" marB="0">
                    <a:lnT w="6350">
                      <a:solidFill>
                        <a:srgbClr val="414159"/>
                      </a:solidFill>
                      <a:prstDash val="solid"/>
                    </a:lnT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414159"/>
                      </a:solidFill>
                      <a:prstDash val="solid"/>
                    </a:lnT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</a:tr>
              <a:tr h="4971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85775">
                        <a:lnSpc>
                          <a:spcPct val="100000"/>
                        </a:lnSpc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Unemployment</a:t>
                      </a:r>
                      <a:r>
                        <a:rPr sz="800" spc="-1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 </a:t>
                      </a: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Gap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1270" marB="0"/>
                </a:tc>
                <a:tc>
                  <a:txBody>
                    <a:bodyPr/>
                    <a:lstStyle/>
                    <a:p>
                      <a:pPr marR="6794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(1)</a:t>
                      </a:r>
                      <a:endParaRPr sz="800">
                        <a:latin typeface="LM Sans 8"/>
                        <a:cs typeface="LM Sans 8"/>
                      </a:endParaRPr>
                    </a:p>
                    <a:p>
                      <a:pPr marL="75565" marR="150495" algn="ctr">
                        <a:lnSpc>
                          <a:spcPct val="113399"/>
                        </a:lnSpc>
                        <a:spcBef>
                          <a:spcPts val="40"/>
                        </a:spcBef>
                      </a:pPr>
                      <a:r>
                        <a:rPr sz="8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-0.18</a:t>
                      </a: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0</a:t>
                      </a:r>
                      <a:r>
                        <a:rPr sz="900" i="1" spc="-7" baseline="27777" dirty="0">
                          <a:solidFill>
                            <a:srgbClr val="414159"/>
                          </a:solidFill>
                          <a:latin typeface="Klaudia"/>
                          <a:cs typeface="Klaudia"/>
                        </a:rPr>
                        <a:t>∗∗∗  </a:t>
                      </a: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(0.049)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33655" marB="0">
                    <a:lnT w="6350">
                      <a:solidFill>
                        <a:srgbClr val="414159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(2)</a:t>
                      </a:r>
                      <a:endParaRPr sz="800">
                        <a:latin typeface="LM Sans 8"/>
                        <a:cs typeface="LM Sans 8"/>
                      </a:endParaRPr>
                    </a:p>
                    <a:p>
                      <a:pPr marR="10795" algn="ctr">
                        <a:lnSpc>
                          <a:spcPct val="113399"/>
                        </a:lnSpc>
                        <a:spcBef>
                          <a:spcPts val="40"/>
                        </a:spcBef>
                      </a:pPr>
                      <a:r>
                        <a:rPr sz="8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-0.172</a:t>
                      </a:r>
                      <a:r>
                        <a:rPr sz="900" i="1" spc="-7" baseline="27777" dirty="0">
                          <a:solidFill>
                            <a:srgbClr val="414159"/>
                          </a:solidFill>
                          <a:latin typeface="Klaudia"/>
                          <a:cs typeface="Klaudia"/>
                        </a:rPr>
                        <a:t>∗∗∗  </a:t>
                      </a: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(0.057)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33655" marB="0">
                    <a:lnT w="6350">
                      <a:solidFill>
                        <a:srgbClr val="414159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(3)</a:t>
                      </a:r>
                      <a:endParaRPr sz="800">
                        <a:latin typeface="LM Sans 8"/>
                        <a:cs typeface="LM Sans 8"/>
                      </a:endParaRPr>
                    </a:p>
                    <a:p>
                      <a:pPr marL="12065" marR="7620" algn="ctr">
                        <a:lnSpc>
                          <a:spcPct val="113399"/>
                        </a:lnSpc>
                        <a:spcBef>
                          <a:spcPts val="40"/>
                        </a:spcBef>
                      </a:pPr>
                      <a:r>
                        <a:rPr sz="8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-0.612</a:t>
                      </a:r>
                      <a:r>
                        <a:rPr sz="900" i="1" spc="-7" baseline="27777" dirty="0">
                          <a:solidFill>
                            <a:srgbClr val="414159"/>
                          </a:solidFill>
                          <a:latin typeface="Klaudia"/>
                          <a:cs typeface="Klaudia"/>
                        </a:rPr>
                        <a:t>∗∗∗  </a:t>
                      </a: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(0.000)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33655" marB="0">
                    <a:lnT w="6350">
                      <a:solidFill>
                        <a:srgbClr val="414159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414159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55244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(4)</a:t>
                      </a:r>
                      <a:endParaRPr sz="800">
                        <a:latin typeface="LM Sans 8"/>
                        <a:cs typeface="LM Sans 8"/>
                      </a:endParaRPr>
                    </a:p>
                    <a:p>
                      <a:pPr marL="12065" marR="74295" algn="ctr">
                        <a:lnSpc>
                          <a:spcPct val="113399"/>
                        </a:lnSpc>
                        <a:spcBef>
                          <a:spcPts val="40"/>
                        </a:spcBef>
                      </a:pPr>
                      <a:r>
                        <a:rPr sz="8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-0.135</a:t>
                      </a:r>
                      <a:r>
                        <a:rPr sz="900" i="1" spc="-7" baseline="27777" dirty="0">
                          <a:solidFill>
                            <a:srgbClr val="414159"/>
                          </a:solidFill>
                          <a:latin typeface="Klaudia"/>
                          <a:cs typeface="Klaudia"/>
                        </a:rPr>
                        <a:t>∗∗∗  </a:t>
                      </a: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(0.001)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33655" marB="0">
                    <a:lnT w="6350">
                      <a:solidFill>
                        <a:srgbClr val="414159"/>
                      </a:solidFill>
                      <a:prstDash val="solid"/>
                    </a:lnT>
                  </a:tcPr>
                </a:tc>
              </a:tr>
              <a:tr h="384003">
                <a:tc>
                  <a:txBody>
                    <a:bodyPr/>
                    <a:lstStyle/>
                    <a:p>
                      <a:pPr marL="485775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Inflation</a:t>
                      </a:r>
                      <a:r>
                        <a:rPr sz="800" spc="-1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 </a:t>
                      </a:r>
                      <a:r>
                        <a:rPr sz="8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Expectation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63500" marB="0"/>
                </a:tc>
                <a:tc>
                  <a:txBody>
                    <a:bodyPr/>
                    <a:lstStyle/>
                    <a:p>
                      <a:pPr marL="127635" marR="168275" indent="-34290">
                        <a:lnSpc>
                          <a:spcPct val="113399"/>
                        </a:lnSpc>
                        <a:spcBef>
                          <a:spcPts val="370"/>
                        </a:spcBef>
                      </a:pPr>
                      <a:r>
                        <a:rPr sz="8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0.95</a:t>
                      </a: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4</a:t>
                      </a:r>
                      <a:r>
                        <a:rPr sz="900" i="1" spc="-7" baseline="27777" dirty="0">
                          <a:solidFill>
                            <a:srgbClr val="414159"/>
                          </a:solidFill>
                          <a:latin typeface="Klaudia"/>
                          <a:cs typeface="Klaudia"/>
                        </a:rPr>
                        <a:t>∗∗∗  </a:t>
                      </a: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(0.189)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46990" marB="0"/>
                </a:tc>
                <a:tc>
                  <a:txBody>
                    <a:bodyPr/>
                    <a:lstStyle/>
                    <a:p>
                      <a:pPr marL="51435" marR="29209" indent="-34290">
                        <a:lnSpc>
                          <a:spcPct val="113399"/>
                        </a:lnSpc>
                        <a:spcBef>
                          <a:spcPts val="370"/>
                        </a:spcBef>
                      </a:pPr>
                      <a:r>
                        <a:rPr sz="8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0.961</a:t>
                      </a:r>
                      <a:r>
                        <a:rPr sz="900" i="1" spc="-7" baseline="27777" dirty="0">
                          <a:solidFill>
                            <a:srgbClr val="414159"/>
                          </a:solidFill>
                          <a:latin typeface="Klaudia"/>
                          <a:cs typeface="Klaudia"/>
                        </a:rPr>
                        <a:t>∗∗∗  </a:t>
                      </a: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(0.189)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4699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marR="25400" indent="-34290">
                        <a:lnSpc>
                          <a:spcPct val="113399"/>
                        </a:lnSpc>
                        <a:spcBef>
                          <a:spcPts val="370"/>
                        </a:spcBef>
                      </a:pPr>
                      <a:r>
                        <a:rPr sz="8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0.098</a:t>
                      </a:r>
                      <a:r>
                        <a:rPr sz="900" i="1" spc="-7" baseline="27777" dirty="0">
                          <a:solidFill>
                            <a:srgbClr val="414159"/>
                          </a:solidFill>
                          <a:latin typeface="Klaudia"/>
                          <a:cs typeface="Klaudia"/>
                        </a:rPr>
                        <a:t>∗∗∗  </a:t>
                      </a: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(0.003)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4699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marR="92075" indent="-34290">
                        <a:lnSpc>
                          <a:spcPct val="113399"/>
                        </a:lnSpc>
                        <a:spcBef>
                          <a:spcPts val="370"/>
                        </a:spcBef>
                      </a:pPr>
                      <a:r>
                        <a:rPr sz="8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0.220</a:t>
                      </a:r>
                      <a:r>
                        <a:rPr sz="900" i="1" spc="-7" baseline="27777" dirty="0">
                          <a:solidFill>
                            <a:srgbClr val="414159"/>
                          </a:solidFill>
                          <a:latin typeface="Klaudia"/>
                          <a:cs typeface="Klaudia"/>
                        </a:rPr>
                        <a:t>∗∗∗  </a:t>
                      </a: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(0.000)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46990" marB="0"/>
                </a:tc>
              </a:tr>
              <a:tr h="194228">
                <a:tc>
                  <a:txBody>
                    <a:bodyPr/>
                    <a:lstStyle/>
                    <a:p>
                      <a:pPr marL="485775">
                        <a:lnSpc>
                          <a:spcPts val="925"/>
                        </a:lnSpc>
                        <a:spcBef>
                          <a:spcPts val="500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Government</a:t>
                      </a:r>
                      <a:r>
                        <a:rPr sz="800" spc="-2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 </a:t>
                      </a:r>
                      <a:r>
                        <a:rPr sz="8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Expenditure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6350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ts val="925"/>
                        </a:lnSpc>
                        <a:spcBef>
                          <a:spcPts val="500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-0.099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6350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335">
                        <a:lnSpc>
                          <a:spcPts val="925"/>
                        </a:lnSpc>
                        <a:spcBef>
                          <a:spcPts val="500"/>
                        </a:spcBef>
                      </a:pPr>
                      <a:r>
                        <a:rPr sz="800" spc="1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-0.779</a:t>
                      </a:r>
                      <a:r>
                        <a:rPr sz="900" i="1" spc="15" baseline="27777" dirty="0">
                          <a:solidFill>
                            <a:srgbClr val="414159"/>
                          </a:solidFill>
                          <a:latin typeface="Klaudia"/>
                          <a:cs typeface="Klaudia"/>
                        </a:rPr>
                        <a:t>∗∗∗</a:t>
                      </a:r>
                      <a:endParaRPr sz="900" baseline="27777">
                        <a:latin typeface="Klaudia"/>
                        <a:cs typeface="Klaudia"/>
                      </a:endParaRPr>
                    </a:p>
                  </a:txBody>
                  <a:tcPr marL="0" marR="0" marT="63500" marB="0"/>
                </a:tc>
              </a:tr>
              <a:tr h="1897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(0.305)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(0.003)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7620" marB="0"/>
                </a:tc>
              </a:tr>
              <a:tr h="194234">
                <a:tc>
                  <a:txBody>
                    <a:bodyPr/>
                    <a:lstStyle/>
                    <a:p>
                      <a:pPr marL="485775">
                        <a:lnSpc>
                          <a:spcPts val="925"/>
                        </a:lnSpc>
                        <a:spcBef>
                          <a:spcPts val="500"/>
                        </a:spcBef>
                      </a:pPr>
                      <a:r>
                        <a:rPr sz="800" spc="-1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Constant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63500" marB="0"/>
                </a:tc>
                <a:tc>
                  <a:txBody>
                    <a:bodyPr/>
                    <a:lstStyle/>
                    <a:p>
                      <a:pPr marR="68580" algn="ctr">
                        <a:lnSpc>
                          <a:spcPts val="925"/>
                        </a:lnSpc>
                        <a:spcBef>
                          <a:spcPts val="500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-0.002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63500" marB="0"/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ts val="925"/>
                        </a:lnSpc>
                        <a:spcBef>
                          <a:spcPts val="500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-0.002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6350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25"/>
                        </a:lnSpc>
                        <a:spcBef>
                          <a:spcPts val="500"/>
                        </a:spcBef>
                      </a:pPr>
                      <a:r>
                        <a:rPr sz="800" spc="1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0.022</a:t>
                      </a:r>
                      <a:r>
                        <a:rPr sz="900" i="1" spc="22" baseline="27777" dirty="0">
                          <a:solidFill>
                            <a:srgbClr val="414159"/>
                          </a:solidFill>
                          <a:latin typeface="Klaudia"/>
                          <a:cs typeface="Klaudia"/>
                        </a:rPr>
                        <a:t>∗∗∗</a:t>
                      </a:r>
                      <a:endParaRPr sz="900" baseline="27777">
                        <a:latin typeface="Klaudia"/>
                        <a:cs typeface="Klaudia"/>
                      </a:endParaRPr>
                    </a:p>
                  </a:txBody>
                  <a:tcPr marL="0" marR="0" marT="6350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480">
                        <a:lnSpc>
                          <a:spcPts val="925"/>
                        </a:lnSpc>
                        <a:spcBef>
                          <a:spcPts val="500"/>
                        </a:spcBef>
                      </a:pPr>
                      <a:r>
                        <a:rPr sz="800" spc="1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0.016</a:t>
                      </a:r>
                      <a:r>
                        <a:rPr sz="900" i="1" spc="22" baseline="27777" dirty="0">
                          <a:solidFill>
                            <a:srgbClr val="414159"/>
                          </a:solidFill>
                          <a:latin typeface="Klaudia"/>
                          <a:cs typeface="Klaudia"/>
                        </a:rPr>
                        <a:t>∗∗∗</a:t>
                      </a:r>
                      <a:endParaRPr sz="900" baseline="27777">
                        <a:latin typeface="Klaudia"/>
                        <a:cs typeface="Klaudia"/>
                      </a:endParaRPr>
                    </a:p>
                  </a:txBody>
                  <a:tcPr marL="0" marR="0" marT="63500" marB="0"/>
                </a:tc>
              </a:tr>
              <a:tr h="13852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7945" algn="ctr">
                        <a:lnSpc>
                          <a:spcPts val="930"/>
                        </a:lnSpc>
                        <a:spcBef>
                          <a:spcPts val="60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(0.005)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ts val="930"/>
                        </a:lnSpc>
                        <a:spcBef>
                          <a:spcPts val="60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(0.005)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930"/>
                        </a:lnSpc>
                        <a:spcBef>
                          <a:spcPts val="60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(0.000)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>
                        <a:lnSpc>
                          <a:spcPts val="930"/>
                        </a:lnSpc>
                        <a:spcBef>
                          <a:spcPts val="60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(0.000)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7620" marB="0"/>
                </a:tc>
              </a:tr>
              <a:tr h="140754">
                <a:tc>
                  <a:txBody>
                    <a:bodyPr/>
                    <a:lstStyle/>
                    <a:p>
                      <a:pPr marL="485775">
                        <a:lnSpc>
                          <a:spcPts val="910"/>
                        </a:lnSpc>
                        <a:spcBef>
                          <a:spcPts val="95"/>
                        </a:spcBef>
                      </a:pPr>
                      <a:r>
                        <a:rPr sz="800" i="1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N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12065" marB="0"/>
                </a:tc>
                <a:tc>
                  <a:txBody>
                    <a:bodyPr/>
                    <a:lstStyle/>
                    <a:p>
                      <a:pPr marR="67945" algn="ctr">
                        <a:lnSpc>
                          <a:spcPts val="910"/>
                        </a:lnSpc>
                        <a:spcBef>
                          <a:spcPts val="95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121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12065" marB="0"/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ts val="910"/>
                        </a:lnSpc>
                        <a:spcBef>
                          <a:spcPts val="95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121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1206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910"/>
                        </a:lnSpc>
                        <a:spcBef>
                          <a:spcPts val="95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104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1206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7955">
                        <a:lnSpc>
                          <a:spcPts val="910"/>
                        </a:lnSpc>
                        <a:spcBef>
                          <a:spcPts val="95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104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12065" marB="0"/>
                </a:tc>
              </a:tr>
              <a:tr h="170814">
                <a:tc>
                  <a:txBody>
                    <a:bodyPr/>
                    <a:lstStyle/>
                    <a:p>
                      <a:pPr marL="48577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spc="-1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Relative RMSE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9525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921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1.10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9525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350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1.10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9525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1.35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9525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150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1</a:t>
                      </a:r>
                      <a:endParaRPr sz="800">
                        <a:latin typeface="LM Sans 8"/>
                        <a:cs typeface="LM Sans 8"/>
                      </a:endParaRPr>
                    </a:p>
                  </a:txBody>
                  <a:tcPr marL="0" marR="0" marT="9525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" name="object 10"/>
          <p:cNvSpPr txBox="1"/>
          <p:nvPr/>
        </p:nvSpPr>
        <p:spPr>
          <a:xfrm>
            <a:off x="489178" y="2633646"/>
            <a:ext cx="3630295" cy="374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7305" algn="just">
              <a:lnSpc>
                <a:spcPct val="109100"/>
              </a:lnSpc>
              <a:spcBef>
                <a:spcPts val="100"/>
              </a:spcBef>
            </a:pP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Following</a:t>
            </a:r>
            <a:r>
              <a:rPr sz="700" spc="-6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McLeay</a:t>
            </a:r>
            <a:r>
              <a:rPr sz="700" spc="-6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and</a:t>
            </a:r>
            <a:r>
              <a:rPr sz="700" spc="-7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Tenreyro</a:t>
            </a:r>
            <a:r>
              <a:rPr sz="700" spc="-6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(NBER</a:t>
            </a:r>
            <a:r>
              <a:rPr sz="700" spc="-6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Macro</a:t>
            </a:r>
            <a:r>
              <a:rPr sz="700" spc="-6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Annual</a:t>
            </a:r>
            <a:r>
              <a:rPr sz="700" spc="-6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20);</a:t>
            </a:r>
            <a:r>
              <a:rPr sz="700" spc="-3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sample</a:t>
            </a:r>
            <a:r>
              <a:rPr sz="700" spc="-6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dirty="0">
                <a:solidFill>
                  <a:srgbClr val="414159"/>
                </a:solidFill>
                <a:latin typeface="LM Sans 8"/>
                <a:cs typeface="LM Sans 8"/>
              </a:rPr>
              <a:t>period</a:t>
            </a:r>
            <a:r>
              <a:rPr sz="700" spc="-6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1989Q4</a:t>
            </a:r>
            <a:r>
              <a:rPr sz="700" spc="-6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-</a:t>
            </a:r>
            <a:r>
              <a:rPr sz="700" spc="-6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2019Q4; 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robust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to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core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CPI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research/published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series and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PCE;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IV instruments: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monetary </a:t>
            </a:r>
            <a:r>
              <a:rPr sz="700" dirty="0">
                <a:solidFill>
                  <a:srgbClr val="414159"/>
                </a:solidFill>
                <a:latin typeface="LM Sans 8"/>
                <a:cs typeface="LM Sans 8"/>
              </a:rPr>
              <a:t>shocks 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(FF4) and changes in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military </a:t>
            </a:r>
            <a:r>
              <a:rPr sz="700" dirty="0">
                <a:solidFill>
                  <a:srgbClr val="414159"/>
                </a:solidFill>
                <a:latin typeface="LM Sans 8"/>
                <a:cs typeface="LM Sans 8"/>
              </a:rPr>
              <a:t>spending.</a:t>
            </a:r>
            <a:endParaRPr sz="700">
              <a:latin typeface="LM Sans 8"/>
              <a:cs typeface="LM Sans 8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54925" y="3121416"/>
            <a:ext cx="417195" cy="111760"/>
            <a:chOff x="354925" y="3121416"/>
            <a:chExt cx="417195" cy="111760"/>
          </a:xfrm>
        </p:grpSpPr>
        <p:sp>
          <p:nvSpPr>
            <p:cNvPr id="12" name="object 12"/>
            <p:cNvSpPr/>
            <p:nvPr/>
          </p:nvSpPr>
          <p:spPr>
            <a:xfrm>
              <a:off x="360005" y="3126496"/>
              <a:ext cx="407034" cy="101600"/>
            </a:xfrm>
            <a:custGeom>
              <a:avLst/>
              <a:gdLst/>
              <a:ahLst/>
              <a:cxnLst/>
              <a:rect l="l" t="t" r="r" b="b"/>
              <a:pathLst>
                <a:path w="407034" h="101600">
                  <a:moveTo>
                    <a:pt x="356392" y="0"/>
                  </a:moveTo>
                  <a:lnTo>
                    <a:pt x="50610" y="0"/>
                  </a:lnTo>
                  <a:lnTo>
                    <a:pt x="30959" y="3993"/>
                  </a:lnTo>
                  <a:lnTo>
                    <a:pt x="14866" y="14866"/>
                  </a:lnTo>
                  <a:lnTo>
                    <a:pt x="3993" y="30959"/>
                  </a:lnTo>
                  <a:lnTo>
                    <a:pt x="0" y="50610"/>
                  </a:lnTo>
                  <a:lnTo>
                    <a:pt x="3993" y="70262"/>
                  </a:lnTo>
                  <a:lnTo>
                    <a:pt x="14866" y="86354"/>
                  </a:lnTo>
                  <a:lnTo>
                    <a:pt x="30959" y="97228"/>
                  </a:lnTo>
                  <a:lnTo>
                    <a:pt x="50610" y="101221"/>
                  </a:lnTo>
                  <a:lnTo>
                    <a:pt x="356392" y="101221"/>
                  </a:lnTo>
                  <a:lnTo>
                    <a:pt x="376043" y="97228"/>
                  </a:lnTo>
                  <a:lnTo>
                    <a:pt x="392136" y="86354"/>
                  </a:lnTo>
                  <a:lnTo>
                    <a:pt x="403009" y="70262"/>
                  </a:lnTo>
                  <a:lnTo>
                    <a:pt x="407003" y="50610"/>
                  </a:lnTo>
                  <a:lnTo>
                    <a:pt x="403009" y="30959"/>
                  </a:lnTo>
                  <a:lnTo>
                    <a:pt x="392136" y="14866"/>
                  </a:lnTo>
                  <a:lnTo>
                    <a:pt x="376043" y="3993"/>
                  </a:lnTo>
                  <a:lnTo>
                    <a:pt x="356392" y="0"/>
                  </a:lnTo>
                  <a:close/>
                </a:path>
              </a:pathLst>
            </a:custGeom>
            <a:solidFill>
              <a:srgbClr val="9D9D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60005" y="3126496"/>
              <a:ext cx="407034" cy="101600"/>
            </a:xfrm>
            <a:custGeom>
              <a:avLst/>
              <a:gdLst/>
              <a:ahLst/>
              <a:cxnLst/>
              <a:rect l="l" t="t" r="r" b="b"/>
              <a:pathLst>
                <a:path w="407034" h="101600">
                  <a:moveTo>
                    <a:pt x="50610" y="101221"/>
                  </a:moveTo>
                  <a:lnTo>
                    <a:pt x="30959" y="97228"/>
                  </a:lnTo>
                  <a:lnTo>
                    <a:pt x="14866" y="86354"/>
                  </a:lnTo>
                  <a:lnTo>
                    <a:pt x="3993" y="70262"/>
                  </a:lnTo>
                  <a:lnTo>
                    <a:pt x="0" y="50610"/>
                  </a:lnTo>
                  <a:lnTo>
                    <a:pt x="3993" y="30959"/>
                  </a:lnTo>
                  <a:lnTo>
                    <a:pt x="14866" y="14866"/>
                  </a:lnTo>
                  <a:lnTo>
                    <a:pt x="30959" y="3993"/>
                  </a:lnTo>
                  <a:lnTo>
                    <a:pt x="50610" y="0"/>
                  </a:lnTo>
                  <a:lnTo>
                    <a:pt x="356392" y="0"/>
                  </a:lnTo>
                  <a:lnTo>
                    <a:pt x="376043" y="3993"/>
                  </a:lnTo>
                  <a:lnTo>
                    <a:pt x="392136" y="14866"/>
                  </a:lnTo>
                  <a:lnTo>
                    <a:pt x="403009" y="30959"/>
                  </a:lnTo>
                  <a:lnTo>
                    <a:pt x="407003" y="50610"/>
                  </a:lnTo>
                  <a:lnTo>
                    <a:pt x="403009" y="70262"/>
                  </a:lnTo>
                  <a:lnTo>
                    <a:pt x="392136" y="86354"/>
                  </a:lnTo>
                  <a:lnTo>
                    <a:pt x="376043" y="97228"/>
                  </a:lnTo>
                  <a:lnTo>
                    <a:pt x="356392" y="101221"/>
                  </a:lnTo>
                  <a:lnTo>
                    <a:pt x="50610" y="101221"/>
                  </a:lnTo>
                  <a:close/>
                </a:path>
              </a:pathLst>
            </a:custGeom>
            <a:ln w="10122">
              <a:solidFill>
                <a:srgbClr val="9D9DA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17004" y="3157968"/>
              <a:ext cx="25400" cy="38100"/>
            </a:xfrm>
            <a:custGeom>
              <a:avLst/>
              <a:gdLst/>
              <a:ahLst/>
              <a:cxnLst/>
              <a:rect l="l" t="t" r="r" b="b"/>
              <a:pathLst>
                <a:path w="25400" h="38100">
                  <a:moveTo>
                    <a:pt x="0" y="0"/>
                  </a:moveTo>
                  <a:lnTo>
                    <a:pt x="0" y="38100"/>
                  </a:lnTo>
                  <a:lnTo>
                    <a:pt x="25400" y="19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461175" y="3126456"/>
            <a:ext cx="26797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LM Sans 8"/>
                <a:cs typeface="LM Sans 8"/>
                <a:hlinkClick r:id="rId2" action="ppaction://hlinksldjump"/>
              </a:rPr>
              <a:t>Weak</a:t>
            </a:r>
            <a:r>
              <a:rPr sz="500" spc="-55" dirty="0">
                <a:solidFill>
                  <a:srgbClr val="FFFFFF"/>
                </a:solidFill>
                <a:latin typeface="LM Sans 8"/>
                <a:cs typeface="LM Sans 8"/>
                <a:hlinkClick r:id="rId2" action="ppaction://hlinksldjump"/>
              </a:rPr>
              <a:t> </a:t>
            </a:r>
            <a:r>
              <a:rPr sz="500" spc="-5" dirty="0">
                <a:solidFill>
                  <a:srgbClr val="FFFFFF"/>
                </a:solidFill>
                <a:latin typeface="LM Sans 8"/>
                <a:cs typeface="LM Sans 8"/>
                <a:hlinkClick r:id="rId2" action="ppaction://hlinksldjump"/>
              </a:rPr>
              <a:t>IV</a:t>
            </a:r>
            <a:endParaRPr sz="500">
              <a:latin typeface="LM Sans 8"/>
              <a:cs typeface="LM Sans 8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804105" y="3121435"/>
            <a:ext cx="487680" cy="111760"/>
            <a:chOff x="804105" y="3121435"/>
            <a:chExt cx="487680" cy="111760"/>
          </a:xfrm>
        </p:grpSpPr>
        <p:sp>
          <p:nvSpPr>
            <p:cNvPr id="17" name="object 17"/>
            <p:cNvSpPr/>
            <p:nvPr/>
          </p:nvSpPr>
          <p:spPr>
            <a:xfrm>
              <a:off x="809166" y="3126496"/>
              <a:ext cx="477520" cy="101600"/>
            </a:xfrm>
            <a:custGeom>
              <a:avLst/>
              <a:gdLst/>
              <a:ahLst/>
              <a:cxnLst/>
              <a:rect l="l" t="t" r="r" b="b"/>
              <a:pathLst>
                <a:path w="477519" h="101600">
                  <a:moveTo>
                    <a:pt x="426551" y="0"/>
                  </a:moveTo>
                  <a:lnTo>
                    <a:pt x="50610" y="0"/>
                  </a:lnTo>
                  <a:lnTo>
                    <a:pt x="30959" y="3993"/>
                  </a:lnTo>
                  <a:lnTo>
                    <a:pt x="14866" y="14866"/>
                  </a:lnTo>
                  <a:lnTo>
                    <a:pt x="3993" y="30959"/>
                  </a:lnTo>
                  <a:lnTo>
                    <a:pt x="0" y="50610"/>
                  </a:lnTo>
                  <a:lnTo>
                    <a:pt x="3993" y="70262"/>
                  </a:lnTo>
                  <a:lnTo>
                    <a:pt x="14866" y="86354"/>
                  </a:lnTo>
                  <a:lnTo>
                    <a:pt x="30959" y="97228"/>
                  </a:lnTo>
                  <a:lnTo>
                    <a:pt x="50610" y="101221"/>
                  </a:lnTo>
                  <a:lnTo>
                    <a:pt x="426551" y="101221"/>
                  </a:lnTo>
                  <a:lnTo>
                    <a:pt x="446202" y="97228"/>
                  </a:lnTo>
                  <a:lnTo>
                    <a:pt x="462295" y="86354"/>
                  </a:lnTo>
                  <a:lnTo>
                    <a:pt x="473169" y="70262"/>
                  </a:lnTo>
                  <a:lnTo>
                    <a:pt x="477163" y="50610"/>
                  </a:lnTo>
                  <a:lnTo>
                    <a:pt x="473169" y="30959"/>
                  </a:lnTo>
                  <a:lnTo>
                    <a:pt x="462295" y="14866"/>
                  </a:lnTo>
                  <a:lnTo>
                    <a:pt x="446202" y="3993"/>
                  </a:lnTo>
                  <a:lnTo>
                    <a:pt x="426551" y="0"/>
                  </a:lnTo>
                  <a:close/>
                </a:path>
              </a:pathLst>
            </a:custGeom>
            <a:solidFill>
              <a:srgbClr val="9D9D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09166" y="3126496"/>
              <a:ext cx="477520" cy="101600"/>
            </a:xfrm>
            <a:custGeom>
              <a:avLst/>
              <a:gdLst/>
              <a:ahLst/>
              <a:cxnLst/>
              <a:rect l="l" t="t" r="r" b="b"/>
              <a:pathLst>
                <a:path w="477519" h="101600">
                  <a:moveTo>
                    <a:pt x="50610" y="101221"/>
                  </a:moveTo>
                  <a:lnTo>
                    <a:pt x="30959" y="97228"/>
                  </a:lnTo>
                  <a:lnTo>
                    <a:pt x="14866" y="86354"/>
                  </a:lnTo>
                  <a:lnTo>
                    <a:pt x="3993" y="70262"/>
                  </a:lnTo>
                  <a:lnTo>
                    <a:pt x="0" y="50610"/>
                  </a:lnTo>
                  <a:lnTo>
                    <a:pt x="3993" y="30959"/>
                  </a:lnTo>
                  <a:lnTo>
                    <a:pt x="14866" y="14866"/>
                  </a:lnTo>
                  <a:lnTo>
                    <a:pt x="30959" y="3993"/>
                  </a:lnTo>
                  <a:lnTo>
                    <a:pt x="50610" y="0"/>
                  </a:lnTo>
                  <a:lnTo>
                    <a:pt x="426551" y="0"/>
                  </a:lnTo>
                  <a:lnTo>
                    <a:pt x="446202" y="3993"/>
                  </a:lnTo>
                  <a:lnTo>
                    <a:pt x="462295" y="14866"/>
                  </a:lnTo>
                  <a:lnTo>
                    <a:pt x="473169" y="30959"/>
                  </a:lnTo>
                  <a:lnTo>
                    <a:pt x="477163" y="50610"/>
                  </a:lnTo>
                  <a:lnTo>
                    <a:pt x="473169" y="70262"/>
                  </a:lnTo>
                  <a:lnTo>
                    <a:pt x="462295" y="86354"/>
                  </a:lnTo>
                  <a:lnTo>
                    <a:pt x="446202" y="97228"/>
                  </a:lnTo>
                  <a:lnTo>
                    <a:pt x="426551" y="101221"/>
                  </a:lnTo>
                  <a:lnTo>
                    <a:pt x="50610" y="101221"/>
                  </a:lnTo>
                  <a:close/>
                </a:path>
              </a:pathLst>
            </a:custGeom>
            <a:ln w="10122">
              <a:solidFill>
                <a:srgbClr val="9D9DA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66178" y="3157968"/>
              <a:ext cx="25400" cy="38100"/>
            </a:xfrm>
            <a:custGeom>
              <a:avLst/>
              <a:gdLst/>
              <a:ahLst/>
              <a:cxnLst/>
              <a:rect l="l" t="t" r="r" b="b"/>
              <a:pathLst>
                <a:path w="25400" h="38100">
                  <a:moveTo>
                    <a:pt x="0" y="0"/>
                  </a:moveTo>
                  <a:lnTo>
                    <a:pt x="0" y="38100"/>
                  </a:lnTo>
                  <a:lnTo>
                    <a:pt x="25400" y="19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910348" y="3126456"/>
            <a:ext cx="33782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LM Sans 8"/>
                <a:cs typeface="LM Sans 8"/>
                <a:hlinkClick r:id="rId3" action="ppaction://hlinksldjump"/>
              </a:rPr>
              <a:t>Robustness</a:t>
            </a:r>
            <a:endParaRPr sz="500">
              <a:latin typeface="LM Sans 8"/>
              <a:cs typeface="LM Sans 8"/>
            </a:endParaRPr>
          </a:p>
        </p:txBody>
      </p:sp>
    </p:spTree>
  </p:cSld>
  <p:clrMapOvr>
    <a:masterClrMapping/>
  </p:clrMapOvr>
  <p:transition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419798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Predicted inflation </a:t>
            </a:r>
            <a:r>
              <a:rPr spc="-5" dirty="0"/>
              <a:t>dynamics </a:t>
            </a:r>
            <a:r>
              <a:rPr spc="-25" dirty="0"/>
              <a:t>by </a:t>
            </a:r>
            <a:r>
              <a:rPr spc="-5" dirty="0"/>
              <a:t>the estimated </a:t>
            </a:r>
            <a:r>
              <a:rPr spc="-10" dirty="0"/>
              <a:t>Phillips</a:t>
            </a:r>
            <a:r>
              <a:rPr spc="85" dirty="0"/>
              <a:t> </a:t>
            </a:r>
            <a:r>
              <a:rPr spc="-10" dirty="0"/>
              <a:t>curve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3168650" cy="5080"/>
            </a:xfrm>
            <a:custGeom>
              <a:avLst/>
              <a:gdLst/>
              <a:ahLst/>
              <a:cxnLst/>
              <a:rect l="l" t="t" r="r" b="b"/>
              <a:pathLst>
                <a:path w="3168650" h="5079">
                  <a:moveTo>
                    <a:pt x="0" y="5060"/>
                  </a:moveTo>
                  <a:lnTo>
                    <a:pt x="0" y="0"/>
                  </a:lnTo>
                  <a:lnTo>
                    <a:pt x="3168040" y="0"/>
                  </a:lnTo>
                  <a:lnTo>
                    <a:pt x="3168040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110472" y="524946"/>
            <a:ext cx="2559685" cy="1575435"/>
            <a:chOff x="1110472" y="524946"/>
            <a:chExt cx="2559685" cy="1575435"/>
          </a:xfrm>
        </p:grpSpPr>
        <p:sp>
          <p:nvSpPr>
            <p:cNvPr id="8" name="object 8"/>
            <p:cNvSpPr/>
            <p:nvPr/>
          </p:nvSpPr>
          <p:spPr>
            <a:xfrm>
              <a:off x="1142130" y="1062085"/>
              <a:ext cx="2524760" cy="822325"/>
            </a:xfrm>
            <a:custGeom>
              <a:avLst/>
              <a:gdLst/>
              <a:ahLst/>
              <a:cxnLst/>
              <a:rect l="l" t="t" r="r" b="b"/>
              <a:pathLst>
                <a:path w="2524760" h="822325">
                  <a:moveTo>
                    <a:pt x="0" y="821879"/>
                  </a:moveTo>
                  <a:lnTo>
                    <a:pt x="2524506" y="821879"/>
                  </a:lnTo>
                </a:path>
                <a:path w="2524760" h="822325">
                  <a:moveTo>
                    <a:pt x="0" y="410894"/>
                  </a:moveTo>
                  <a:lnTo>
                    <a:pt x="2524506" y="410894"/>
                  </a:lnTo>
                </a:path>
                <a:path w="2524760" h="822325">
                  <a:moveTo>
                    <a:pt x="0" y="0"/>
                  </a:moveTo>
                  <a:lnTo>
                    <a:pt x="2524506" y="0"/>
                  </a:lnTo>
                </a:path>
              </a:pathLst>
            </a:custGeom>
            <a:ln w="6362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88787" y="731566"/>
              <a:ext cx="20320" cy="1905"/>
            </a:xfrm>
            <a:custGeom>
              <a:avLst/>
              <a:gdLst/>
              <a:ahLst/>
              <a:cxnLst/>
              <a:rect l="l" t="t" r="r" b="b"/>
              <a:pathLst>
                <a:path w="20319" h="1904">
                  <a:moveTo>
                    <a:pt x="-4771" y="865"/>
                  </a:moveTo>
                  <a:lnTo>
                    <a:pt x="24820" y="865"/>
                  </a:lnTo>
                </a:path>
              </a:pathLst>
            </a:custGeom>
            <a:ln w="11274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208836" y="731566"/>
              <a:ext cx="20320" cy="3175"/>
            </a:xfrm>
            <a:custGeom>
              <a:avLst/>
              <a:gdLst/>
              <a:ahLst/>
              <a:cxnLst/>
              <a:rect l="l" t="t" r="r" b="b"/>
              <a:pathLst>
                <a:path w="20319" h="3175">
                  <a:moveTo>
                    <a:pt x="-4771" y="1365"/>
                  </a:moveTo>
                  <a:lnTo>
                    <a:pt x="24910" y="1365"/>
                  </a:lnTo>
                </a:path>
              </a:pathLst>
            </a:custGeom>
            <a:ln w="122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228974" y="704681"/>
              <a:ext cx="631190" cy="666750"/>
            </a:xfrm>
            <a:custGeom>
              <a:avLst/>
              <a:gdLst/>
              <a:ahLst/>
              <a:cxnLst/>
              <a:rect l="l" t="t" r="r" b="b"/>
              <a:pathLst>
                <a:path w="631189" h="666750">
                  <a:moveTo>
                    <a:pt x="0" y="29617"/>
                  </a:moveTo>
                  <a:lnTo>
                    <a:pt x="457" y="31531"/>
                  </a:lnTo>
                </a:path>
                <a:path w="631189" h="666750">
                  <a:moveTo>
                    <a:pt x="4648" y="52305"/>
                  </a:moveTo>
                  <a:lnTo>
                    <a:pt x="13122" y="93859"/>
                  </a:lnTo>
                </a:path>
                <a:path w="631189" h="666750">
                  <a:moveTo>
                    <a:pt x="17313" y="114640"/>
                  </a:moveTo>
                  <a:lnTo>
                    <a:pt x="20049" y="127851"/>
                  </a:lnTo>
                </a:path>
                <a:path w="631189" h="666750">
                  <a:moveTo>
                    <a:pt x="20049" y="127851"/>
                  </a:moveTo>
                  <a:lnTo>
                    <a:pt x="24967" y="156378"/>
                  </a:lnTo>
                </a:path>
                <a:path w="631189" h="666750">
                  <a:moveTo>
                    <a:pt x="28615" y="177240"/>
                  </a:moveTo>
                  <a:lnTo>
                    <a:pt x="35996" y="218978"/>
                  </a:lnTo>
                </a:path>
                <a:path w="631189" h="666750">
                  <a:moveTo>
                    <a:pt x="39548" y="239936"/>
                  </a:moveTo>
                  <a:lnTo>
                    <a:pt x="40095" y="242763"/>
                  </a:lnTo>
                </a:path>
                <a:path w="631189" h="666750">
                  <a:moveTo>
                    <a:pt x="40095" y="242763"/>
                  </a:moveTo>
                  <a:lnTo>
                    <a:pt x="46294" y="281762"/>
                  </a:lnTo>
                </a:path>
                <a:path w="631189" h="666750">
                  <a:moveTo>
                    <a:pt x="49665" y="302727"/>
                  </a:moveTo>
                  <a:lnTo>
                    <a:pt x="56408" y="344554"/>
                  </a:lnTo>
                </a:path>
                <a:path w="631189" h="666750">
                  <a:moveTo>
                    <a:pt x="59690" y="365511"/>
                  </a:moveTo>
                  <a:lnTo>
                    <a:pt x="60236" y="368795"/>
                  </a:lnTo>
                </a:path>
                <a:path w="631189" h="666750">
                  <a:moveTo>
                    <a:pt x="60236" y="368795"/>
                  </a:moveTo>
                  <a:lnTo>
                    <a:pt x="72263" y="405975"/>
                  </a:lnTo>
                </a:path>
                <a:path w="631189" h="666750">
                  <a:moveTo>
                    <a:pt x="78824" y="426116"/>
                  </a:moveTo>
                  <a:lnTo>
                    <a:pt x="80282" y="430762"/>
                  </a:lnTo>
                </a:path>
                <a:path w="631189" h="666750">
                  <a:moveTo>
                    <a:pt x="80282" y="430762"/>
                  </a:moveTo>
                  <a:lnTo>
                    <a:pt x="100421" y="445247"/>
                  </a:lnTo>
                </a:path>
                <a:path w="631189" h="666750">
                  <a:moveTo>
                    <a:pt x="100421" y="445247"/>
                  </a:moveTo>
                  <a:lnTo>
                    <a:pt x="104157" y="457456"/>
                  </a:lnTo>
                </a:path>
                <a:path w="631189" h="666750">
                  <a:moveTo>
                    <a:pt x="110445" y="477692"/>
                  </a:moveTo>
                  <a:lnTo>
                    <a:pt x="120470" y="509953"/>
                  </a:lnTo>
                </a:path>
                <a:path w="631189" h="666750">
                  <a:moveTo>
                    <a:pt x="120470" y="509953"/>
                  </a:moveTo>
                  <a:lnTo>
                    <a:pt x="122475" y="518333"/>
                  </a:lnTo>
                </a:path>
                <a:path w="631189" h="666750">
                  <a:moveTo>
                    <a:pt x="127486" y="539018"/>
                  </a:moveTo>
                  <a:lnTo>
                    <a:pt x="137421" y="580116"/>
                  </a:lnTo>
                </a:path>
                <a:path w="631189" h="666750">
                  <a:moveTo>
                    <a:pt x="143252" y="600528"/>
                  </a:moveTo>
                  <a:lnTo>
                    <a:pt x="157925" y="640352"/>
                  </a:lnTo>
                </a:path>
                <a:path w="631189" h="666750">
                  <a:moveTo>
                    <a:pt x="170317" y="656847"/>
                  </a:moveTo>
                  <a:lnTo>
                    <a:pt x="180797" y="666508"/>
                  </a:lnTo>
                </a:path>
                <a:path w="631189" h="666750">
                  <a:moveTo>
                    <a:pt x="180797" y="666508"/>
                  </a:moveTo>
                  <a:lnTo>
                    <a:pt x="190093" y="639991"/>
                  </a:lnTo>
                </a:path>
                <a:path w="631189" h="666750">
                  <a:moveTo>
                    <a:pt x="197109" y="619939"/>
                  </a:moveTo>
                  <a:lnTo>
                    <a:pt x="200845" y="609460"/>
                  </a:lnTo>
                </a:path>
                <a:path w="631189" h="666750">
                  <a:moveTo>
                    <a:pt x="200845" y="609460"/>
                  </a:moveTo>
                  <a:lnTo>
                    <a:pt x="212328" y="580395"/>
                  </a:lnTo>
                </a:path>
                <a:path w="631189" h="666750">
                  <a:moveTo>
                    <a:pt x="220164" y="560712"/>
                  </a:moveTo>
                  <a:lnTo>
                    <a:pt x="220984" y="558613"/>
                  </a:lnTo>
                </a:path>
                <a:path w="631189" h="666750">
                  <a:moveTo>
                    <a:pt x="220984" y="558613"/>
                  </a:moveTo>
                  <a:lnTo>
                    <a:pt x="241033" y="537472"/>
                  </a:lnTo>
                </a:path>
                <a:path w="631189" h="666750">
                  <a:moveTo>
                    <a:pt x="241033" y="537472"/>
                  </a:moveTo>
                  <a:lnTo>
                    <a:pt x="244951" y="527177"/>
                  </a:lnTo>
                </a:path>
                <a:path w="631189" h="666750">
                  <a:moveTo>
                    <a:pt x="252424" y="507214"/>
                  </a:moveTo>
                  <a:lnTo>
                    <a:pt x="261171" y="484069"/>
                  </a:lnTo>
                </a:path>
                <a:path w="631189" h="666750">
                  <a:moveTo>
                    <a:pt x="261171" y="484069"/>
                  </a:moveTo>
                  <a:lnTo>
                    <a:pt x="269283" y="468487"/>
                  </a:lnTo>
                </a:path>
                <a:path w="631189" h="666750">
                  <a:moveTo>
                    <a:pt x="279124" y="449621"/>
                  </a:moveTo>
                  <a:lnTo>
                    <a:pt x="281221" y="445615"/>
                  </a:lnTo>
                </a:path>
                <a:path w="631189" h="666750">
                  <a:moveTo>
                    <a:pt x="281221" y="445615"/>
                  </a:moveTo>
                  <a:lnTo>
                    <a:pt x="301359" y="432124"/>
                  </a:lnTo>
                </a:path>
                <a:path w="631189" h="666750">
                  <a:moveTo>
                    <a:pt x="301359" y="432124"/>
                  </a:moveTo>
                  <a:lnTo>
                    <a:pt x="304276" y="418914"/>
                  </a:lnTo>
                </a:path>
                <a:path w="631189" h="666750">
                  <a:moveTo>
                    <a:pt x="308832" y="398140"/>
                  </a:moveTo>
                  <a:lnTo>
                    <a:pt x="317945" y="356763"/>
                  </a:lnTo>
                </a:path>
                <a:path w="631189" h="666750">
                  <a:moveTo>
                    <a:pt x="323411" y="336262"/>
                  </a:moveTo>
                  <a:lnTo>
                    <a:pt x="340086" y="297256"/>
                  </a:lnTo>
                </a:path>
                <a:path w="631189" h="666750">
                  <a:moveTo>
                    <a:pt x="345373" y="276843"/>
                  </a:moveTo>
                  <a:lnTo>
                    <a:pt x="354666" y="235473"/>
                  </a:lnTo>
                </a:path>
                <a:path w="631189" h="666750">
                  <a:moveTo>
                    <a:pt x="359313" y="214788"/>
                  </a:moveTo>
                  <a:lnTo>
                    <a:pt x="361596" y="204582"/>
                  </a:lnTo>
                </a:path>
                <a:path w="631189" h="666750">
                  <a:moveTo>
                    <a:pt x="361596" y="204582"/>
                  </a:moveTo>
                  <a:lnTo>
                    <a:pt x="378997" y="177792"/>
                  </a:lnTo>
                </a:path>
                <a:path w="631189" h="666750">
                  <a:moveTo>
                    <a:pt x="387656" y="188727"/>
                  </a:moveTo>
                  <a:lnTo>
                    <a:pt x="401780" y="224538"/>
                  </a:lnTo>
                </a:path>
                <a:path w="631189" h="666750">
                  <a:moveTo>
                    <a:pt x="401780" y="224538"/>
                  </a:moveTo>
                  <a:lnTo>
                    <a:pt x="405337" y="226092"/>
                  </a:lnTo>
                </a:path>
                <a:path w="631189" h="666750">
                  <a:moveTo>
                    <a:pt x="424476" y="231283"/>
                  </a:moveTo>
                  <a:lnTo>
                    <a:pt x="441965" y="218706"/>
                  </a:lnTo>
                </a:path>
                <a:path w="631189" h="666750">
                  <a:moveTo>
                    <a:pt x="441965" y="218706"/>
                  </a:moveTo>
                  <a:lnTo>
                    <a:pt x="462016" y="212785"/>
                  </a:lnTo>
                </a:path>
                <a:path w="631189" h="666750">
                  <a:moveTo>
                    <a:pt x="482245" y="206680"/>
                  </a:moveTo>
                  <a:lnTo>
                    <a:pt x="496553" y="166761"/>
                  </a:lnTo>
                </a:path>
                <a:path w="631189" h="666750">
                  <a:moveTo>
                    <a:pt x="505213" y="153366"/>
                  </a:moveTo>
                  <a:lnTo>
                    <a:pt x="522341" y="169589"/>
                  </a:lnTo>
                </a:path>
                <a:path w="631189" h="666750">
                  <a:moveTo>
                    <a:pt x="522341" y="169589"/>
                  </a:moveTo>
                  <a:lnTo>
                    <a:pt x="534830" y="155465"/>
                  </a:lnTo>
                </a:path>
                <a:path w="631189" h="666750">
                  <a:moveTo>
                    <a:pt x="546038" y="137880"/>
                  </a:moveTo>
                  <a:lnTo>
                    <a:pt x="561708" y="98513"/>
                  </a:lnTo>
                </a:path>
                <a:path w="631189" h="666750">
                  <a:moveTo>
                    <a:pt x="571642" y="79735"/>
                  </a:moveTo>
                  <a:lnTo>
                    <a:pt x="582666" y="59323"/>
                  </a:lnTo>
                </a:path>
                <a:path w="631189" h="666750">
                  <a:moveTo>
                    <a:pt x="582666" y="59323"/>
                  </a:moveTo>
                  <a:lnTo>
                    <a:pt x="592511" y="42828"/>
                  </a:lnTo>
                </a:path>
                <a:path w="631189" h="666750">
                  <a:moveTo>
                    <a:pt x="603903" y="25427"/>
                  </a:moveTo>
                  <a:lnTo>
                    <a:pt x="622857" y="21598"/>
                  </a:lnTo>
                </a:path>
                <a:path w="631189" h="666750">
                  <a:moveTo>
                    <a:pt x="622857" y="21598"/>
                  </a:moveTo>
                  <a:lnTo>
                    <a:pt x="631149" y="0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142130" y="651190"/>
              <a:ext cx="2524760" cy="0"/>
            </a:xfrm>
            <a:custGeom>
              <a:avLst/>
              <a:gdLst/>
              <a:ahLst/>
              <a:cxnLst/>
              <a:rect l="l" t="t" r="r" b="b"/>
              <a:pathLst>
                <a:path w="2524760">
                  <a:moveTo>
                    <a:pt x="0" y="0"/>
                  </a:moveTo>
                  <a:lnTo>
                    <a:pt x="2524506" y="0"/>
                  </a:lnTo>
                </a:path>
              </a:pathLst>
            </a:custGeom>
            <a:ln w="6362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867687" y="576918"/>
              <a:ext cx="263525" cy="227965"/>
            </a:xfrm>
            <a:custGeom>
              <a:avLst/>
              <a:gdLst/>
              <a:ahLst/>
              <a:cxnLst/>
              <a:rect l="l" t="t" r="r" b="b"/>
              <a:pathLst>
                <a:path w="263525" h="227965">
                  <a:moveTo>
                    <a:pt x="0" y="107990"/>
                  </a:moveTo>
                  <a:lnTo>
                    <a:pt x="4197" y="97143"/>
                  </a:lnTo>
                </a:path>
                <a:path w="263525" h="227965">
                  <a:moveTo>
                    <a:pt x="4197" y="97143"/>
                  </a:moveTo>
                  <a:lnTo>
                    <a:pt x="19226" y="124029"/>
                  </a:lnTo>
                </a:path>
                <a:path w="263525" h="227965">
                  <a:moveTo>
                    <a:pt x="31443" y="125030"/>
                  </a:moveTo>
                  <a:lnTo>
                    <a:pt x="44381" y="110450"/>
                  </a:lnTo>
                </a:path>
                <a:path w="263525" h="227965">
                  <a:moveTo>
                    <a:pt x="44381" y="110450"/>
                  </a:moveTo>
                  <a:lnTo>
                    <a:pt x="59507" y="93226"/>
                  </a:lnTo>
                </a:path>
                <a:path w="263525" h="227965">
                  <a:moveTo>
                    <a:pt x="75641" y="79735"/>
                  </a:moveTo>
                  <a:lnTo>
                    <a:pt x="84566" y="73542"/>
                  </a:lnTo>
                </a:path>
                <a:path w="263525" h="227965">
                  <a:moveTo>
                    <a:pt x="84566" y="73542"/>
                  </a:moveTo>
                  <a:lnTo>
                    <a:pt x="104706" y="67710"/>
                  </a:lnTo>
                </a:path>
                <a:path w="263525" h="227965">
                  <a:moveTo>
                    <a:pt x="104706" y="67710"/>
                  </a:moveTo>
                  <a:lnTo>
                    <a:pt x="109537" y="58321"/>
                  </a:lnTo>
                </a:path>
                <a:path w="263525" h="227965">
                  <a:moveTo>
                    <a:pt x="119102" y="39367"/>
                  </a:moveTo>
                  <a:lnTo>
                    <a:pt x="124750" y="28343"/>
                  </a:lnTo>
                </a:path>
                <a:path w="263525" h="227965">
                  <a:moveTo>
                    <a:pt x="124750" y="28343"/>
                  </a:moveTo>
                  <a:lnTo>
                    <a:pt x="144890" y="22599"/>
                  </a:lnTo>
                </a:path>
                <a:path w="263525" h="227965">
                  <a:moveTo>
                    <a:pt x="144890" y="22599"/>
                  </a:moveTo>
                  <a:lnTo>
                    <a:pt x="150907" y="15861"/>
                  </a:lnTo>
                </a:path>
                <a:path w="263525" h="227965">
                  <a:moveTo>
                    <a:pt x="164942" y="0"/>
                  </a:moveTo>
                  <a:lnTo>
                    <a:pt x="185082" y="19411"/>
                  </a:lnTo>
                </a:path>
                <a:path w="263525" h="227965">
                  <a:moveTo>
                    <a:pt x="185082" y="19411"/>
                  </a:moveTo>
                  <a:lnTo>
                    <a:pt x="194736" y="8564"/>
                  </a:lnTo>
                </a:path>
                <a:path w="263525" h="227965">
                  <a:moveTo>
                    <a:pt x="206401" y="2282"/>
                  </a:moveTo>
                  <a:lnTo>
                    <a:pt x="216062" y="43652"/>
                  </a:lnTo>
                </a:path>
                <a:path w="263525" h="227965">
                  <a:moveTo>
                    <a:pt x="220804" y="64249"/>
                  </a:moveTo>
                  <a:lnTo>
                    <a:pt x="225267" y="83292"/>
                  </a:lnTo>
                </a:path>
                <a:path w="263525" h="227965">
                  <a:moveTo>
                    <a:pt x="225267" y="83292"/>
                  </a:moveTo>
                  <a:lnTo>
                    <a:pt x="234656" y="104161"/>
                  </a:lnTo>
                </a:path>
                <a:path w="263525" h="227965">
                  <a:moveTo>
                    <a:pt x="243308" y="123484"/>
                  </a:moveTo>
                  <a:lnTo>
                    <a:pt x="245318" y="127858"/>
                  </a:lnTo>
                </a:path>
                <a:path w="263525" h="227965">
                  <a:moveTo>
                    <a:pt x="245318" y="127858"/>
                  </a:moveTo>
                  <a:lnTo>
                    <a:pt x="251968" y="164854"/>
                  </a:lnTo>
                </a:path>
                <a:path w="263525" h="227965">
                  <a:moveTo>
                    <a:pt x="255797" y="185716"/>
                  </a:moveTo>
                  <a:lnTo>
                    <a:pt x="263360" y="227454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134236" y="825338"/>
              <a:ext cx="5080" cy="42545"/>
            </a:xfrm>
            <a:custGeom>
              <a:avLst/>
              <a:gdLst/>
              <a:ahLst/>
              <a:cxnLst/>
              <a:rect l="l" t="t" r="r" b="b"/>
              <a:pathLst>
                <a:path w="5080" h="42544">
                  <a:moveTo>
                    <a:pt x="2507" y="-4771"/>
                  </a:moveTo>
                  <a:lnTo>
                    <a:pt x="2507" y="46870"/>
                  </a:lnTo>
                </a:path>
              </a:pathLst>
            </a:custGeom>
            <a:ln w="14558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141798" y="888482"/>
              <a:ext cx="5080" cy="42545"/>
            </a:xfrm>
            <a:custGeom>
              <a:avLst/>
              <a:gdLst/>
              <a:ahLst/>
              <a:cxnLst/>
              <a:rect l="l" t="t" r="r" b="b"/>
              <a:pathLst>
                <a:path w="5080" h="42544">
                  <a:moveTo>
                    <a:pt x="2507" y="-4771"/>
                  </a:moveTo>
                  <a:lnTo>
                    <a:pt x="2507" y="46878"/>
                  </a:lnTo>
                </a:path>
              </a:pathLst>
            </a:custGeom>
            <a:ln w="14558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149273" y="951731"/>
              <a:ext cx="4445" cy="33020"/>
            </a:xfrm>
            <a:custGeom>
              <a:avLst/>
              <a:gdLst/>
              <a:ahLst/>
              <a:cxnLst/>
              <a:rect l="l" t="t" r="r" b="b"/>
              <a:pathLst>
                <a:path w="4444" h="33019">
                  <a:moveTo>
                    <a:pt x="1958" y="-4771"/>
                  </a:moveTo>
                  <a:lnTo>
                    <a:pt x="1958" y="37577"/>
                  </a:lnTo>
                </a:path>
              </a:pathLst>
            </a:custGeom>
            <a:ln w="1346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153190" y="984536"/>
              <a:ext cx="80645" cy="107314"/>
            </a:xfrm>
            <a:custGeom>
              <a:avLst/>
              <a:gdLst/>
              <a:ahLst/>
              <a:cxnLst/>
              <a:rect l="l" t="t" r="r" b="b"/>
              <a:pathLst>
                <a:path w="80644" h="107315">
                  <a:moveTo>
                    <a:pt x="0" y="0"/>
                  </a:moveTo>
                  <a:lnTo>
                    <a:pt x="3188" y="8748"/>
                  </a:lnTo>
                </a:path>
                <a:path w="80644" h="107315">
                  <a:moveTo>
                    <a:pt x="10478" y="28704"/>
                  </a:moveTo>
                  <a:lnTo>
                    <a:pt x="20140" y="54948"/>
                  </a:lnTo>
                </a:path>
                <a:path w="80644" h="107315">
                  <a:moveTo>
                    <a:pt x="20140" y="54948"/>
                  </a:moveTo>
                  <a:lnTo>
                    <a:pt x="27157" y="67526"/>
                  </a:lnTo>
                </a:path>
                <a:path w="80644" h="107315">
                  <a:moveTo>
                    <a:pt x="37364" y="86112"/>
                  </a:moveTo>
                  <a:lnTo>
                    <a:pt x="40191" y="91127"/>
                  </a:lnTo>
                </a:path>
                <a:path w="80644" h="107315">
                  <a:moveTo>
                    <a:pt x="40191" y="91127"/>
                  </a:moveTo>
                  <a:lnTo>
                    <a:pt x="60324" y="68712"/>
                  </a:lnTo>
                </a:path>
                <a:path w="80644" h="107315">
                  <a:moveTo>
                    <a:pt x="60324" y="68712"/>
                  </a:moveTo>
                  <a:lnTo>
                    <a:pt x="63336" y="74536"/>
                  </a:lnTo>
                </a:path>
                <a:path w="80644" h="107315">
                  <a:moveTo>
                    <a:pt x="73262" y="93314"/>
                  </a:moveTo>
                  <a:lnTo>
                    <a:pt x="80376" y="106893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233566" y="1091430"/>
              <a:ext cx="20320" cy="635"/>
            </a:xfrm>
            <a:custGeom>
              <a:avLst/>
              <a:gdLst/>
              <a:ahLst/>
              <a:cxnLst/>
              <a:rect l="l" t="t" r="r" b="b"/>
              <a:pathLst>
                <a:path w="20319" h="634">
                  <a:moveTo>
                    <a:pt x="-4771" y="316"/>
                  </a:moveTo>
                  <a:lnTo>
                    <a:pt x="24911" y="316"/>
                  </a:lnTo>
                </a:path>
              </a:pathLst>
            </a:custGeom>
            <a:ln w="10176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253707" y="1092063"/>
              <a:ext cx="19685" cy="67945"/>
            </a:xfrm>
            <a:custGeom>
              <a:avLst/>
              <a:gdLst/>
              <a:ahLst/>
              <a:cxnLst/>
              <a:rect l="l" t="t" r="r" b="b"/>
              <a:pathLst>
                <a:path w="19685" h="67944">
                  <a:moveTo>
                    <a:pt x="0" y="0"/>
                  </a:moveTo>
                  <a:lnTo>
                    <a:pt x="1914" y="6656"/>
                  </a:lnTo>
                </a:path>
                <a:path w="19685" h="67944">
                  <a:moveTo>
                    <a:pt x="7835" y="27062"/>
                  </a:moveTo>
                  <a:lnTo>
                    <a:pt x="19499" y="67798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292794" y="116423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69" h="634">
                  <a:moveTo>
                    <a:pt x="548" y="-4771"/>
                  </a:moveTo>
                  <a:lnTo>
                    <a:pt x="548" y="4867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293891" y="1014883"/>
              <a:ext cx="72390" cy="149860"/>
            </a:xfrm>
            <a:custGeom>
              <a:avLst/>
              <a:gdLst/>
              <a:ahLst/>
              <a:cxnLst/>
              <a:rect l="l" t="t" r="r" b="b"/>
              <a:pathLst>
                <a:path w="72389" h="149859">
                  <a:moveTo>
                    <a:pt x="0" y="149449"/>
                  </a:moveTo>
                  <a:lnTo>
                    <a:pt x="11023" y="109625"/>
                  </a:lnTo>
                </a:path>
                <a:path w="72389" h="149859">
                  <a:moveTo>
                    <a:pt x="16583" y="89124"/>
                  </a:moveTo>
                  <a:lnTo>
                    <a:pt x="20044" y="76635"/>
                  </a:lnTo>
                </a:path>
                <a:path w="72389" h="149859">
                  <a:moveTo>
                    <a:pt x="20044" y="76635"/>
                  </a:moveTo>
                  <a:lnTo>
                    <a:pt x="36090" y="51937"/>
                  </a:lnTo>
                </a:path>
                <a:path w="72389" h="149859">
                  <a:moveTo>
                    <a:pt x="49212" y="35353"/>
                  </a:moveTo>
                  <a:lnTo>
                    <a:pt x="60236" y="22872"/>
                  </a:lnTo>
                </a:path>
                <a:path w="72389" h="149859">
                  <a:moveTo>
                    <a:pt x="60236" y="22872"/>
                  </a:moveTo>
                  <a:lnTo>
                    <a:pt x="71900" y="0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376911" y="998660"/>
              <a:ext cx="17780" cy="2540"/>
            </a:xfrm>
            <a:custGeom>
              <a:avLst/>
              <a:gdLst/>
              <a:ahLst/>
              <a:cxnLst/>
              <a:rect l="l" t="t" r="r" b="b"/>
              <a:pathLst>
                <a:path w="17780" h="2540">
                  <a:moveTo>
                    <a:pt x="-4771" y="957"/>
                  </a:moveTo>
                  <a:lnTo>
                    <a:pt x="22172" y="957"/>
                  </a:lnTo>
                </a:path>
              </a:pathLst>
            </a:custGeom>
            <a:ln w="11458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394312" y="889668"/>
              <a:ext cx="60325" cy="111125"/>
            </a:xfrm>
            <a:custGeom>
              <a:avLst/>
              <a:gdLst/>
              <a:ahLst/>
              <a:cxnLst/>
              <a:rect l="l" t="t" r="r" b="b"/>
              <a:pathLst>
                <a:path w="60325" h="111125">
                  <a:moveTo>
                    <a:pt x="0" y="110906"/>
                  </a:moveTo>
                  <a:lnTo>
                    <a:pt x="14123" y="90398"/>
                  </a:lnTo>
                </a:path>
                <a:path w="60325" h="111125">
                  <a:moveTo>
                    <a:pt x="24057" y="71812"/>
                  </a:moveTo>
                  <a:lnTo>
                    <a:pt x="39823" y="32445"/>
                  </a:lnTo>
                </a:path>
                <a:path w="60325" h="111125">
                  <a:moveTo>
                    <a:pt x="51031" y="14492"/>
                  </a:moveTo>
                  <a:lnTo>
                    <a:pt x="60236" y="0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454548" y="889668"/>
              <a:ext cx="20320" cy="1905"/>
            </a:xfrm>
            <a:custGeom>
              <a:avLst/>
              <a:gdLst/>
              <a:ahLst/>
              <a:cxnLst/>
              <a:rect l="l" t="t" r="r" b="b"/>
              <a:pathLst>
                <a:path w="20319" h="1905">
                  <a:moveTo>
                    <a:pt x="-4771" y="865"/>
                  </a:moveTo>
                  <a:lnTo>
                    <a:pt x="24911" y="865"/>
                  </a:lnTo>
                </a:path>
              </a:pathLst>
            </a:custGeom>
            <a:ln w="11274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474688" y="812672"/>
              <a:ext cx="40640" cy="78740"/>
            </a:xfrm>
            <a:custGeom>
              <a:avLst/>
              <a:gdLst/>
              <a:ahLst/>
              <a:cxnLst/>
              <a:rect l="l" t="t" r="r" b="b"/>
              <a:pathLst>
                <a:path w="40639" h="78740">
                  <a:moveTo>
                    <a:pt x="0" y="78726"/>
                  </a:moveTo>
                  <a:lnTo>
                    <a:pt x="1642" y="73991"/>
                  </a:lnTo>
                </a:path>
                <a:path w="40639" h="78740">
                  <a:moveTo>
                    <a:pt x="8843" y="54035"/>
                  </a:moveTo>
                  <a:lnTo>
                    <a:pt x="20044" y="22503"/>
                  </a:lnTo>
                </a:path>
                <a:path w="40639" h="78740">
                  <a:moveTo>
                    <a:pt x="20044" y="22503"/>
                  </a:moveTo>
                  <a:lnTo>
                    <a:pt x="26060" y="15854"/>
                  </a:lnTo>
                </a:path>
                <a:path w="40639" h="78740">
                  <a:moveTo>
                    <a:pt x="40191" y="0"/>
                  </a:moveTo>
                  <a:lnTo>
                    <a:pt x="40191" y="0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514880" y="812672"/>
              <a:ext cx="20320" cy="3175"/>
            </a:xfrm>
            <a:custGeom>
              <a:avLst/>
              <a:gdLst/>
              <a:ahLst/>
              <a:cxnLst/>
              <a:rect l="l" t="t" r="r" b="b"/>
              <a:pathLst>
                <a:path w="20319" h="3175">
                  <a:moveTo>
                    <a:pt x="-4771" y="1318"/>
                  </a:moveTo>
                  <a:lnTo>
                    <a:pt x="24816" y="1318"/>
                  </a:lnTo>
                </a:path>
              </a:pathLst>
            </a:custGeom>
            <a:ln w="1217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534924" y="767833"/>
              <a:ext cx="40640" cy="47625"/>
            </a:xfrm>
            <a:custGeom>
              <a:avLst/>
              <a:gdLst/>
              <a:ahLst/>
              <a:cxnLst/>
              <a:rect l="l" t="t" r="r" b="b"/>
              <a:pathLst>
                <a:path w="40639" h="47625">
                  <a:moveTo>
                    <a:pt x="0" y="47474"/>
                  </a:moveTo>
                  <a:lnTo>
                    <a:pt x="8659" y="27062"/>
                  </a:lnTo>
                </a:path>
                <a:path w="40639" h="47625">
                  <a:moveTo>
                    <a:pt x="16951" y="7562"/>
                  </a:moveTo>
                  <a:lnTo>
                    <a:pt x="20140" y="0"/>
                  </a:lnTo>
                </a:path>
                <a:path w="40639" h="47625">
                  <a:moveTo>
                    <a:pt x="20140" y="0"/>
                  </a:moveTo>
                  <a:lnTo>
                    <a:pt x="40184" y="25604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575109" y="793437"/>
              <a:ext cx="1905" cy="635"/>
            </a:xfrm>
            <a:custGeom>
              <a:avLst/>
              <a:gdLst/>
              <a:ahLst/>
              <a:cxnLst/>
              <a:rect l="l" t="t" r="r" b="b"/>
              <a:pathLst>
                <a:path w="1905" h="634">
                  <a:moveTo>
                    <a:pt x="865" y="-4771"/>
                  </a:moveTo>
                  <a:lnTo>
                    <a:pt x="865" y="4867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596346" y="796626"/>
              <a:ext cx="79375" cy="196215"/>
            </a:xfrm>
            <a:custGeom>
              <a:avLst/>
              <a:gdLst/>
              <a:ahLst/>
              <a:cxnLst/>
              <a:rect l="l" t="t" r="r" b="b"/>
              <a:pathLst>
                <a:path w="79375" h="196215">
                  <a:moveTo>
                    <a:pt x="0" y="0"/>
                  </a:moveTo>
                  <a:lnTo>
                    <a:pt x="17496" y="38638"/>
                  </a:lnTo>
                </a:path>
                <a:path w="79375" h="196215">
                  <a:moveTo>
                    <a:pt x="27607" y="57320"/>
                  </a:moveTo>
                  <a:lnTo>
                    <a:pt x="39087" y="77916"/>
                  </a:lnTo>
                </a:path>
                <a:path w="79375" h="196215">
                  <a:moveTo>
                    <a:pt x="39087" y="77916"/>
                  </a:moveTo>
                  <a:lnTo>
                    <a:pt x="46561" y="95140"/>
                  </a:lnTo>
                </a:path>
                <a:path w="79375" h="196215">
                  <a:moveTo>
                    <a:pt x="54948" y="114640"/>
                  </a:moveTo>
                  <a:lnTo>
                    <a:pt x="59139" y="124390"/>
                  </a:lnTo>
                </a:path>
                <a:path w="79375" h="196215">
                  <a:moveTo>
                    <a:pt x="59139" y="124390"/>
                  </a:moveTo>
                  <a:lnTo>
                    <a:pt x="67791" y="155008"/>
                  </a:lnTo>
                </a:path>
                <a:path w="79375" h="196215">
                  <a:moveTo>
                    <a:pt x="73535" y="175517"/>
                  </a:moveTo>
                  <a:lnTo>
                    <a:pt x="79279" y="196106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675625" y="992732"/>
              <a:ext cx="3175" cy="20955"/>
            </a:xfrm>
            <a:custGeom>
              <a:avLst/>
              <a:gdLst/>
              <a:ahLst/>
              <a:cxnLst/>
              <a:rect l="l" t="t" r="r" b="b"/>
              <a:pathLst>
                <a:path w="3175" h="20955">
                  <a:moveTo>
                    <a:pt x="1321" y="-4771"/>
                  </a:moveTo>
                  <a:lnTo>
                    <a:pt x="1321" y="25552"/>
                  </a:lnTo>
                </a:path>
              </a:pathLst>
            </a:custGeom>
            <a:ln w="12187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680913" y="1034559"/>
              <a:ext cx="13335" cy="105410"/>
            </a:xfrm>
            <a:custGeom>
              <a:avLst/>
              <a:gdLst/>
              <a:ahLst/>
              <a:cxnLst/>
              <a:rect l="l" t="t" r="r" b="b"/>
              <a:pathLst>
                <a:path w="13335" h="105409">
                  <a:moveTo>
                    <a:pt x="0" y="0"/>
                  </a:moveTo>
                  <a:lnTo>
                    <a:pt x="5279" y="42106"/>
                  </a:lnTo>
                </a:path>
                <a:path w="13335" h="105409">
                  <a:moveTo>
                    <a:pt x="7923" y="63159"/>
                  </a:moveTo>
                  <a:lnTo>
                    <a:pt x="13210" y="105163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696583" y="1160775"/>
              <a:ext cx="5080" cy="42545"/>
            </a:xfrm>
            <a:custGeom>
              <a:avLst/>
              <a:gdLst/>
              <a:ahLst/>
              <a:cxnLst/>
              <a:rect l="l" t="t" r="r" b="b"/>
              <a:pathLst>
                <a:path w="5080" h="42544">
                  <a:moveTo>
                    <a:pt x="2234" y="-4771"/>
                  </a:moveTo>
                  <a:lnTo>
                    <a:pt x="2234" y="46966"/>
                  </a:lnTo>
                </a:path>
              </a:pathLst>
            </a:custGeom>
            <a:ln w="1401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703232" y="1224016"/>
              <a:ext cx="5080" cy="42545"/>
            </a:xfrm>
            <a:custGeom>
              <a:avLst/>
              <a:gdLst/>
              <a:ahLst/>
              <a:cxnLst/>
              <a:rect l="l" t="t" r="r" b="b"/>
              <a:pathLst>
                <a:path w="5080" h="42544">
                  <a:moveTo>
                    <a:pt x="2279" y="-4771"/>
                  </a:moveTo>
                  <a:lnTo>
                    <a:pt x="2279" y="46966"/>
                  </a:lnTo>
                </a:path>
              </a:pathLst>
            </a:custGeom>
            <a:ln w="1410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709978" y="1287352"/>
              <a:ext cx="5080" cy="42545"/>
            </a:xfrm>
            <a:custGeom>
              <a:avLst/>
              <a:gdLst/>
              <a:ahLst/>
              <a:cxnLst/>
              <a:rect l="l" t="t" r="r" b="b"/>
              <a:pathLst>
                <a:path w="5080" h="42544">
                  <a:moveTo>
                    <a:pt x="2279" y="-4771"/>
                  </a:moveTo>
                  <a:lnTo>
                    <a:pt x="2279" y="46870"/>
                  </a:lnTo>
                </a:path>
              </a:pathLst>
            </a:custGeom>
            <a:ln w="1410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16355" y="1350593"/>
              <a:ext cx="3175" cy="42545"/>
            </a:xfrm>
            <a:custGeom>
              <a:avLst/>
              <a:gdLst/>
              <a:ahLst/>
              <a:cxnLst/>
              <a:rect l="l" t="t" r="r" b="b"/>
              <a:pathLst>
                <a:path w="3175" h="42544">
                  <a:moveTo>
                    <a:pt x="1277" y="-4771"/>
                  </a:moveTo>
                  <a:lnTo>
                    <a:pt x="1277" y="47054"/>
                  </a:lnTo>
                </a:path>
              </a:pathLst>
            </a:custGeom>
            <a:ln w="12098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2720280" y="1414113"/>
              <a:ext cx="3175" cy="42545"/>
            </a:xfrm>
            <a:custGeom>
              <a:avLst/>
              <a:gdLst/>
              <a:ahLst/>
              <a:cxnLst/>
              <a:rect l="l" t="t" r="r" b="b"/>
              <a:pathLst>
                <a:path w="3175" h="42544">
                  <a:moveTo>
                    <a:pt x="1273" y="-4771"/>
                  </a:moveTo>
                  <a:lnTo>
                    <a:pt x="1273" y="47047"/>
                  </a:lnTo>
                </a:path>
              </a:pathLst>
            </a:custGeom>
            <a:ln w="1209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2724101" y="1477538"/>
              <a:ext cx="3175" cy="42545"/>
            </a:xfrm>
            <a:custGeom>
              <a:avLst/>
              <a:gdLst/>
              <a:ahLst/>
              <a:cxnLst/>
              <a:rect l="l" t="t" r="r" b="b"/>
              <a:pathLst>
                <a:path w="3175" h="42544">
                  <a:moveTo>
                    <a:pt x="1277" y="-4771"/>
                  </a:moveTo>
                  <a:lnTo>
                    <a:pt x="1277" y="47143"/>
                  </a:lnTo>
                </a:path>
              </a:pathLst>
            </a:custGeom>
            <a:ln w="12098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727931" y="1541051"/>
              <a:ext cx="3175" cy="42545"/>
            </a:xfrm>
            <a:custGeom>
              <a:avLst/>
              <a:gdLst/>
              <a:ahLst/>
              <a:cxnLst/>
              <a:rect l="l" t="t" r="r" b="b"/>
              <a:pathLst>
                <a:path w="3175" h="42544">
                  <a:moveTo>
                    <a:pt x="1321" y="-4771"/>
                  </a:moveTo>
                  <a:lnTo>
                    <a:pt x="1321" y="47054"/>
                  </a:lnTo>
                </a:path>
              </a:pathLst>
            </a:custGeom>
            <a:ln w="12187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731848" y="1604564"/>
              <a:ext cx="3175" cy="42545"/>
            </a:xfrm>
            <a:custGeom>
              <a:avLst/>
              <a:gdLst/>
              <a:ahLst/>
              <a:cxnLst/>
              <a:rect l="l" t="t" r="r" b="b"/>
              <a:pathLst>
                <a:path w="3175" h="42544">
                  <a:moveTo>
                    <a:pt x="1277" y="-4771"/>
                  </a:moveTo>
                  <a:lnTo>
                    <a:pt x="1277" y="47054"/>
                  </a:lnTo>
                </a:path>
              </a:pathLst>
            </a:custGeom>
            <a:ln w="12098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735677" y="1667989"/>
              <a:ext cx="635" cy="3175"/>
            </a:xfrm>
            <a:custGeom>
              <a:avLst/>
              <a:gdLst/>
              <a:ahLst/>
              <a:cxnLst/>
              <a:rect l="l" t="t" r="r" b="b"/>
              <a:pathLst>
                <a:path w="635" h="3175">
                  <a:moveTo>
                    <a:pt x="0" y="0"/>
                  </a:moveTo>
                  <a:lnTo>
                    <a:pt x="184" y="2555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735861" y="1670544"/>
              <a:ext cx="3810" cy="40005"/>
            </a:xfrm>
            <a:custGeom>
              <a:avLst/>
              <a:gdLst/>
              <a:ahLst/>
              <a:cxnLst/>
              <a:rect l="l" t="t" r="r" b="b"/>
              <a:pathLst>
                <a:path w="3810" h="40005">
                  <a:moveTo>
                    <a:pt x="1686" y="-4771"/>
                  </a:moveTo>
                  <a:lnTo>
                    <a:pt x="1686" y="44499"/>
                  </a:lnTo>
                </a:path>
              </a:pathLst>
            </a:custGeom>
            <a:ln w="12916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2740965" y="1731414"/>
              <a:ext cx="3810" cy="42545"/>
            </a:xfrm>
            <a:custGeom>
              <a:avLst/>
              <a:gdLst/>
              <a:ahLst/>
              <a:cxnLst/>
              <a:rect l="l" t="t" r="r" b="b"/>
              <a:pathLst>
                <a:path w="3810" h="42544">
                  <a:moveTo>
                    <a:pt x="1822" y="-4771"/>
                  </a:moveTo>
                  <a:lnTo>
                    <a:pt x="1822" y="47054"/>
                  </a:lnTo>
                </a:path>
              </a:pathLst>
            </a:custGeom>
            <a:ln w="13188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2746429" y="1794839"/>
              <a:ext cx="3810" cy="42545"/>
            </a:xfrm>
            <a:custGeom>
              <a:avLst/>
              <a:gdLst/>
              <a:ahLst/>
              <a:cxnLst/>
              <a:rect l="l" t="t" r="r" b="b"/>
              <a:pathLst>
                <a:path w="3810" h="42544">
                  <a:moveTo>
                    <a:pt x="1778" y="-4771"/>
                  </a:moveTo>
                  <a:lnTo>
                    <a:pt x="1778" y="46966"/>
                  </a:lnTo>
                </a:path>
              </a:pathLst>
            </a:custGeom>
            <a:ln w="1310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751812" y="1858173"/>
              <a:ext cx="3810" cy="42545"/>
            </a:xfrm>
            <a:custGeom>
              <a:avLst/>
              <a:gdLst/>
              <a:ahLst/>
              <a:cxnLst/>
              <a:rect l="l" t="t" r="r" b="b"/>
              <a:pathLst>
                <a:path w="3810" h="42544">
                  <a:moveTo>
                    <a:pt x="1774" y="-4771"/>
                  </a:moveTo>
                  <a:lnTo>
                    <a:pt x="1774" y="47056"/>
                  </a:lnTo>
                </a:path>
              </a:pathLst>
            </a:custGeom>
            <a:ln w="13092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760464" y="1737614"/>
              <a:ext cx="133350" cy="283210"/>
            </a:xfrm>
            <a:custGeom>
              <a:avLst/>
              <a:gdLst/>
              <a:ahLst/>
              <a:cxnLst/>
              <a:rect l="l" t="t" r="r" b="b"/>
              <a:pathLst>
                <a:path w="133350" h="283210">
                  <a:moveTo>
                    <a:pt x="0" y="183255"/>
                  </a:moveTo>
                  <a:lnTo>
                    <a:pt x="14396" y="223169"/>
                  </a:lnTo>
                </a:path>
                <a:path w="133350" h="283210">
                  <a:moveTo>
                    <a:pt x="21414" y="243126"/>
                  </a:moveTo>
                  <a:lnTo>
                    <a:pt x="35449" y="283130"/>
                  </a:lnTo>
                </a:path>
                <a:path w="133350" h="283210">
                  <a:moveTo>
                    <a:pt x="41554" y="264631"/>
                  </a:moveTo>
                  <a:lnTo>
                    <a:pt x="53763" y="223989"/>
                  </a:lnTo>
                </a:path>
                <a:path w="133350" h="283210">
                  <a:moveTo>
                    <a:pt x="60236" y="203851"/>
                  </a:moveTo>
                  <a:lnTo>
                    <a:pt x="73542" y="163571"/>
                  </a:lnTo>
                </a:path>
                <a:path w="133350" h="283210">
                  <a:moveTo>
                    <a:pt x="81289" y="143798"/>
                  </a:moveTo>
                  <a:lnTo>
                    <a:pt x="95958" y="109168"/>
                  </a:lnTo>
                </a:path>
                <a:path w="133350" h="283210">
                  <a:moveTo>
                    <a:pt x="95958" y="109168"/>
                  </a:moveTo>
                  <a:lnTo>
                    <a:pt x="100788" y="109533"/>
                  </a:lnTo>
                </a:path>
                <a:path w="133350" h="283210">
                  <a:moveTo>
                    <a:pt x="117004" y="104795"/>
                  </a:moveTo>
                  <a:lnTo>
                    <a:pt x="123476" y="62879"/>
                  </a:lnTo>
                </a:path>
                <a:path w="133350" h="283210">
                  <a:moveTo>
                    <a:pt x="126665" y="41914"/>
                  </a:moveTo>
                  <a:lnTo>
                    <a:pt x="133138" y="0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898433" y="1718203"/>
              <a:ext cx="18415" cy="635"/>
            </a:xfrm>
            <a:custGeom>
              <a:avLst/>
              <a:gdLst/>
              <a:ahLst/>
              <a:cxnLst/>
              <a:rect l="l" t="t" r="r" b="b"/>
              <a:pathLst>
                <a:path w="18414" h="635">
                  <a:moveTo>
                    <a:pt x="-4771" y="136"/>
                  </a:moveTo>
                  <a:lnTo>
                    <a:pt x="23085" y="136"/>
                  </a:lnTo>
                </a:path>
              </a:pathLst>
            </a:custGeom>
            <a:ln w="9816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916747" y="962393"/>
              <a:ext cx="384175" cy="756285"/>
            </a:xfrm>
            <a:custGeom>
              <a:avLst/>
              <a:gdLst/>
              <a:ahLst/>
              <a:cxnLst/>
              <a:rect l="l" t="t" r="r" b="b"/>
              <a:pathLst>
                <a:path w="384175" h="756285">
                  <a:moveTo>
                    <a:pt x="0" y="755809"/>
                  </a:moveTo>
                  <a:lnTo>
                    <a:pt x="17592" y="739314"/>
                  </a:lnTo>
                </a:path>
                <a:path w="384175" h="756285">
                  <a:moveTo>
                    <a:pt x="23512" y="719542"/>
                  </a:moveTo>
                  <a:lnTo>
                    <a:pt x="31892" y="678077"/>
                  </a:lnTo>
                </a:path>
                <a:path w="384175" h="756285">
                  <a:moveTo>
                    <a:pt x="36090" y="657208"/>
                  </a:moveTo>
                  <a:lnTo>
                    <a:pt x="40184" y="636707"/>
                  </a:lnTo>
                </a:path>
                <a:path w="384175" h="756285">
                  <a:moveTo>
                    <a:pt x="40184" y="636707"/>
                  </a:moveTo>
                  <a:lnTo>
                    <a:pt x="45655" y="615926"/>
                  </a:lnTo>
                </a:path>
                <a:path w="384175" h="756285">
                  <a:moveTo>
                    <a:pt x="51127" y="595425"/>
                  </a:moveTo>
                  <a:lnTo>
                    <a:pt x="60236" y="560704"/>
                  </a:lnTo>
                </a:path>
                <a:path w="384175" h="756285">
                  <a:moveTo>
                    <a:pt x="60236" y="560704"/>
                  </a:moveTo>
                  <a:lnTo>
                    <a:pt x="65435" y="556787"/>
                  </a:lnTo>
                </a:path>
                <a:path w="384175" h="756285">
                  <a:moveTo>
                    <a:pt x="82011" y="543665"/>
                  </a:moveTo>
                  <a:lnTo>
                    <a:pt x="100420" y="525807"/>
                  </a:lnTo>
                </a:path>
                <a:path w="384175" h="756285">
                  <a:moveTo>
                    <a:pt x="100420" y="525807"/>
                  </a:moveTo>
                  <a:lnTo>
                    <a:pt x="107622" y="510675"/>
                  </a:lnTo>
                </a:path>
                <a:path w="384175" h="756285">
                  <a:moveTo>
                    <a:pt x="116738" y="491448"/>
                  </a:moveTo>
                  <a:lnTo>
                    <a:pt x="120560" y="483428"/>
                  </a:lnTo>
                </a:path>
                <a:path w="384175" h="756285">
                  <a:moveTo>
                    <a:pt x="120560" y="483428"/>
                  </a:moveTo>
                  <a:lnTo>
                    <a:pt x="140612" y="501654"/>
                  </a:lnTo>
                </a:path>
                <a:path w="384175" h="756285">
                  <a:moveTo>
                    <a:pt x="140612" y="501654"/>
                  </a:moveTo>
                  <a:lnTo>
                    <a:pt x="145892" y="498097"/>
                  </a:lnTo>
                </a:path>
                <a:path w="384175" h="756285">
                  <a:moveTo>
                    <a:pt x="162114" y="484975"/>
                  </a:moveTo>
                  <a:lnTo>
                    <a:pt x="179338" y="446248"/>
                  </a:lnTo>
                </a:path>
                <a:path w="384175" h="756285">
                  <a:moveTo>
                    <a:pt x="187269" y="426565"/>
                  </a:moveTo>
                  <a:lnTo>
                    <a:pt x="200937" y="392485"/>
                  </a:lnTo>
                </a:path>
                <a:path w="384175" h="756285">
                  <a:moveTo>
                    <a:pt x="200937" y="392485"/>
                  </a:moveTo>
                  <a:lnTo>
                    <a:pt x="203396" y="387382"/>
                  </a:lnTo>
                </a:path>
                <a:path w="384175" h="756285">
                  <a:moveTo>
                    <a:pt x="212873" y="368427"/>
                  </a:moveTo>
                  <a:lnTo>
                    <a:pt x="220981" y="352109"/>
                  </a:lnTo>
                </a:path>
                <a:path w="384175" h="756285">
                  <a:moveTo>
                    <a:pt x="220981" y="352109"/>
                  </a:moveTo>
                  <a:lnTo>
                    <a:pt x="226092" y="328508"/>
                  </a:lnTo>
                </a:path>
                <a:path w="384175" h="756285">
                  <a:moveTo>
                    <a:pt x="230554" y="307734"/>
                  </a:moveTo>
                  <a:lnTo>
                    <a:pt x="239575" y="266364"/>
                  </a:lnTo>
                </a:path>
                <a:path w="384175" h="756285">
                  <a:moveTo>
                    <a:pt x="252425" y="251143"/>
                  </a:moveTo>
                  <a:lnTo>
                    <a:pt x="261173" y="244950"/>
                  </a:lnTo>
                </a:path>
                <a:path w="384175" h="756285">
                  <a:moveTo>
                    <a:pt x="261173" y="244950"/>
                  </a:moveTo>
                  <a:lnTo>
                    <a:pt x="268920" y="214236"/>
                  </a:lnTo>
                </a:path>
                <a:path w="384175" h="756285">
                  <a:moveTo>
                    <a:pt x="274111" y="193646"/>
                  </a:moveTo>
                  <a:lnTo>
                    <a:pt x="281313" y="165031"/>
                  </a:lnTo>
                </a:path>
                <a:path w="384175" h="756285">
                  <a:moveTo>
                    <a:pt x="281313" y="165031"/>
                  </a:moveTo>
                  <a:lnTo>
                    <a:pt x="288331" y="154272"/>
                  </a:lnTo>
                </a:path>
                <a:path w="384175" h="756285">
                  <a:moveTo>
                    <a:pt x="299995" y="136510"/>
                  </a:moveTo>
                  <a:lnTo>
                    <a:pt x="301357" y="134412"/>
                  </a:lnTo>
                </a:path>
                <a:path w="384175" h="756285">
                  <a:moveTo>
                    <a:pt x="301357" y="134412"/>
                  </a:moveTo>
                  <a:lnTo>
                    <a:pt x="321497" y="114817"/>
                  </a:lnTo>
                </a:path>
                <a:path w="384175" h="756285">
                  <a:moveTo>
                    <a:pt x="321497" y="114817"/>
                  </a:moveTo>
                  <a:lnTo>
                    <a:pt x="324414" y="103425"/>
                  </a:lnTo>
                </a:path>
                <a:path w="384175" h="756285">
                  <a:moveTo>
                    <a:pt x="329701" y="82924"/>
                  </a:moveTo>
                  <a:lnTo>
                    <a:pt x="340275" y="41826"/>
                  </a:lnTo>
                </a:path>
                <a:path w="384175" h="756285">
                  <a:moveTo>
                    <a:pt x="356034" y="29521"/>
                  </a:moveTo>
                  <a:lnTo>
                    <a:pt x="361682" y="26605"/>
                  </a:lnTo>
                </a:path>
                <a:path w="384175" h="756285">
                  <a:moveTo>
                    <a:pt x="361682" y="26605"/>
                  </a:moveTo>
                  <a:lnTo>
                    <a:pt x="381734" y="0"/>
                  </a:lnTo>
                </a:path>
                <a:path w="384175" h="756285">
                  <a:moveTo>
                    <a:pt x="381734" y="0"/>
                  </a:moveTo>
                  <a:lnTo>
                    <a:pt x="384105" y="1185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319895" y="970589"/>
              <a:ext cx="19050" cy="2540"/>
            </a:xfrm>
            <a:custGeom>
              <a:avLst/>
              <a:gdLst/>
              <a:ahLst/>
              <a:cxnLst/>
              <a:rect l="l" t="t" r="r" b="b"/>
              <a:pathLst>
                <a:path w="19050" h="2540">
                  <a:moveTo>
                    <a:pt x="-4771" y="957"/>
                  </a:moveTo>
                  <a:lnTo>
                    <a:pt x="23542" y="957"/>
                  </a:lnTo>
                </a:path>
              </a:pathLst>
            </a:custGeom>
            <a:ln w="11458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188787" y="672788"/>
              <a:ext cx="2396490" cy="346710"/>
            </a:xfrm>
            <a:custGeom>
              <a:avLst/>
              <a:gdLst/>
              <a:ahLst/>
              <a:cxnLst/>
              <a:rect l="l" t="t" r="r" b="b"/>
              <a:pathLst>
                <a:path w="2396490" h="346709">
                  <a:moveTo>
                    <a:pt x="2149878" y="297801"/>
                  </a:moveTo>
                  <a:lnTo>
                    <a:pt x="2162271" y="277756"/>
                  </a:lnTo>
                </a:path>
                <a:path w="2396490" h="346709">
                  <a:moveTo>
                    <a:pt x="2172478" y="259163"/>
                  </a:moveTo>
                  <a:lnTo>
                    <a:pt x="2188067" y="219795"/>
                  </a:lnTo>
                </a:path>
                <a:path w="2396490" h="346709">
                  <a:moveTo>
                    <a:pt x="2196263" y="200208"/>
                  </a:moveTo>
                  <a:lnTo>
                    <a:pt x="2210210" y="167129"/>
                  </a:lnTo>
                </a:path>
                <a:path w="2396490" h="346709">
                  <a:moveTo>
                    <a:pt x="2210210" y="167129"/>
                  </a:moveTo>
                  <a:lnTo>
                    <a:pt x="2216587" y="165760"/>
                  </a:lnTo>
                </a:path>
                <a:path w="2396490" h="346709">
                  <a:moveTo>
                    <a:pt x="2233715" y="156650"/>
                  </a:moveTo>
                  <a:lnTo>
                    <a:pt x="2250394" y="125207"/>
                  </a:lnTo>
                </a:path>
                <a:path w="2396490" h="346709">
                  <a:moveTo>
                    <a:pt x="2250394" y="125207"/>
                  </a:moveTo>
                  <a:lnTo>
                    <a:pt x="2253855" y="119375"/>
                  </a:lnTo>
                </a:path>
                <a:path w="2396490" h="346709">
                  <a:moveTo>
                    <a:pt x="2264702" y="101149"/>
                  </a:moveTo>
                  <a:lnTo>
                    <a:pt x="2270446" y="91495"/>
                  </a:lnTo>
                </a:path>
                <a:path w="2396490" h="346709">
                  <a:moveTo>
                    <a:pt x="2270446" y="91495"/>
                  </a:moveTo>
                  <a:lnTo>
                    <a:pt x="2289850" y="67069"/>
                  </a:lnTo>
                </a:path>
                <a:path w="2396490" h="346709">
                  <a:moveTo>
                    <a:pt x="2300336" y="48660"/>
                  </a:moveTo>
                  <a:lnTo>
                    <a:pt x="2310631" y="30073"/>
                  </a:lnTo>
                </a:path>
                <a:path w="2396490" h="346709">
                  <a:moveTo>
                    <a:pt x="2310631" y="30073"/>
                  </a:moveTo>
                  <a:lnTo>
                    <a:pt x="2326301" y="44197"/>
                  </a:lnTo>
                </a:path>
                <a:path w="2396490" h="346709">
                  <a:moveTo>
                    <a:pt x="2342619" y="57776"/>
                  </a:moveTo>
                  <a:lnTo>
                    <a:pt x="2350815" y="64242"/>
                  </a:lnTo>
                </a:path>
                <a:path w="2396490" h="346709">
                  <a:moveTo>
                    <a:pt x="2350815" y="64242"/>
                  </a:moveTo>
                  <a:lnTo>
                    <a:pt x="2360388" y="33807"/>
                  </a:lnTo>
                </a:path>
                <a:path w="2396490" h="346709">
                  <a:moveTo>
                    <a:pt x="2366677" y="13578"/>
                  </a:moveTo>
                  <a:lnTo>
                    <a:pt x="2370955" y="0"/>
                  </a:lnTo>
                </a:path>
                <a:path w="2396490" h="346709">
                  <a:moveTo>
                    <a:pt x="2370955" y="0"/>
                  </a:moveTo>
                  <a:lnTo>
                    <a:pt x="2391007" y="11296"/>
                  </a:lnTo>
                </a:path>
                <a:path w="2396490" h="346709">
                  <a:moveTo>
                    <a:pt x="2391007" y="11296"/>
                  </a:moveTo>
                  <a:lnTo>
                    <a:pt x="2396014" y="9933"/>
                  </a:lnTo>
                </a:path>
                <a:path w="2396490" h="346709">
                  <a:moveTo>
                    <a:pt x="0" y="168403"/>
                  </a:moveTo>
                  <a:lnTo>
                    <a:pt x="12029" y="180340"/>
                  </a:lnTo>
                </a:path>
                <a:path w="2396490" h="346709">
                  <a:moveTo>
                    <a:pt x="22508" y="185900"/>
                  </a:moveTo>
                  <a:lnTo>
                    <a:pt x="34445" y="173779"/>
                  </a:lnTo>
                </a:path>
                <a:path w="2396490" h="346709">
                  <a:moveTo>
                    <a:pt x="44378" y="172954"/>
                  </a:moveTo>
                  <a:lnTo>
                    <a:pt x="55222" y="185988"/>
                  </a:lnTo>
                </a:path>
                <a:path w="2396490" h="346709">
                  <a:moveTo>
                    <a:pt x="64335" y="197741"/>
                  </a:moveTo>
                  <a:lnTo>
                    <a:pt x="74178" y="211504"/>
                  </a:lnTo>
                </a:path>
                <a:path w="2396490" h="346709">
                  <a:moveTo>
                    <a:pt x="82472" y="223809"/>
                  </a:moveTo>
                  <a:lnTo>
                    <a:pt x="90765" y="238662"/>
                  </a:lnTo>
                </a:path>
                <a:path w="2396490" h="346709">
                  <a:moveTo>
                    <a:pt x="97961" y="251600"/>
                  </a:moveTo>
                  <a:lnTo>
                    <a:pt x="100424" y="255974"/>
                  </a:lnTo>
                </a:path>
                <a:path w="2396490" h="346709">
                  <a:moveTo>
                    <a:pt x="100424" y="255974"/>
                  </a:moveTo>
                  <a:lnTo>
                    <a:pt x="110811" y="261902"/>
                  </a:lnTo>
                </a:path>
                <a:path w="2396490" h="346709">
                  <a:moveTo>
                    <a:pt x="124026" y="268367"/>
                  </a:moveTo>
                  <a:lnTo>
                    <a:pt x="140246" y="273566"/>
                  </a:lnTo>
                </a:path>
                <a:path w="2396490" h="346709">
                  <a:moveTo>
                    <a:pt x="151453" y="283132"/>
                  </a:moveTo>
                  <a:lnTo>
                    <a:pt x="160658" y="291239"/>
                  </a:lnTo>
                </a:path>
                <a:path w="2396490" h="346709">
                  <a:moveTo>
                    <a:pt x="160658" y="291239"/>
                  </a:moveTo>
                  <a:lnTo>
                    <a:pt x="162662" y="295525"/>
                  </a:lnTo>
                </a:path>
                <a:path w="2396490" h="346709">
                  <a:moveTo>
                    <a:pt x="168950" y="308920"/>
                  </a:moveTo>
                  <a:lnTo>
                    <a:pt x="176151" y="324318"/>
                  </a:lnTo>
                </a:path>
                <a:path w="2396490" h="346709">
                  <a:moveTo>
                    <a:pt x="184625" y="333338"/>
                  </a:moveTo>
                  <a:lnTo>
                    <a:pt x="200845" y="329973"/>
                  </a:lnTo>
                </a:path>
                <a:path w="2396490" h="346709">
                  <a:moveTo>
                    <a:pt x="200845" y="329973"/>
                  </a:moveTo>
                  <a:lnTo>
                    <a:pt x="201211" y="330246"/>
                  </a:lnTo>
                </a:path>
                <a:path w="2396490" h="346709">
                  <a:moveTo>
                    <a:pt x="212691" y="339539"/>
                  </a:moveTo>
                  <a:lnTo>
                    <a:pt x="220984" y="346284"/>
                  </a:lnTo>
                </a:path>
                <a:path w="2396490" h="346709">
                  <a:moveTo>
                    <a:pt x="220984" y="346284"/>
                  </a:moveTo>
                  <a:lnTo>
                    <a:pt x="227272" y="346188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430914" y="1015884"/>
              <a:ext cx="17145" cy="3175"/>
            </a:xfrm>
            <a:custGeom>
              <a:avLst/>
              <a:gdLst/>
              <a:ahLst/>
              <a:cxnLst/>
              <a:rect l="l" t="t" r="r" b="b"/>
              <a:pathLst>
                <a:path w="17144" h="3175">
                  <a:moveTo>
                    <a:pt x="-4771" y="1273"/>
                  </a:moveTo>
                  <a:lnTo>
                    <a:pt x="21538" y="1273"/>
                  </a:lnTo>
                </a:path>
              </a:pathLst>
            </a:custGeom>
            <a:ln w="1209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458617" y="994559"/>
              <a:ext cx="41275" cy="12065"/>
            </a:xfrm>
            <a:custGeom>
              <a:avLst/>
              <a:gdLst/>
              <a:ahLst/>
              <a:cxnLst/>
              <a:rect l="l" t="t" r="r" b="b"/>
              <a:pathLst>
                <a:path w="41275" h="12065">
                  <a:moveTo>
                    <a:pt x="0" y="11848"/>
                  </a:moveTo>
                  <a:lnTo>
                    <a:pt x="11390" y="0"/>
                  </a:lnTo>
                </a:path>
                <a:path w="41275" h="12065">
                  <a:moveTo>
                    <a:pt x="11390" y="0"/>
                  </a:moveTo>
                  <a:lnTo>
                    <a:pt x="11845" y="184"/>
                  </a:lnTo>
                </a:path>
                <a:path w="41275" h="12065">
                  <a:moveTo>
                    <a:pt x="25514" y="5920"/>
                  </a:moveTo>
                  <a:lnTo>
                    <a:pt x="31529" y="8475"/>
                  </a:lnTo>
                </a:path>
                <a:path w="41275" h="12065">
                  <a:moveTo>
                    <a:pt x="31529" y="8475"/>
                  </a:moveTo>
                  <a:lnTo>
                    <a:pt x="41188" y="4374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513656" y="991547"/>
              <a:ext cx="17145" cy="2540"/>
            </a:xfrm>
            <a:custGeom>
              <a:avLst/>
              <a:gdLst/>
              <a:ahLst/>
              <a:cxnLst/>
              <a:rect l="l" t="t" r="r" b="b"/>
              <a:pathLst>
                <a:path w="17144" h="2540">
                  <a:moveTo>
                    <a:pt x="-4771" y="1233"/>
                  </a:moveTo>
                  <a:lnTo>
                    <a:pt x="21449" y="1233"/>
                  </a:lnTo>
                </a:path>
              </a:pathLst>
            </a:custGeom>
            <a:ln w="1201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530334" y="937150"/>
              <a:ext cx="140970" cy="54610"/>
            </a:xfrm>
            <a:custGeom>
              <a:avLst/>
              <a:gdLst/>
              <a:ahLst/>
              <a:cxnLst/>
              <a:rect l="l" t="t" r="r" b="b"/>
              <a:pathLst>
                <a:path w="140969" h="54609">
                  <a:moveTo>
                    <a:pt x="0" y="54396"/>
                  </a:moveTo>
                  <a:lnTo>
                    <a:pt x="92" y="54308"/>
                  </a:lnTo>
                </a:path>
                <a:path w="140969" h="54609">
                  <a:moveTo>
                    <a:pt x="9567" y="42828"/>
                  </a:moveTo>
                  <a:lnTo>
                    <a:pt x="20046" y="30162"/>
                  </a:lnTo>
                </a:path>
                <a:path w="140969" h="54609">
                  <a:moveTo>
                    <a:pt x="20046" y="30162"/>
                  </a:moveTo>
                  <a:lnTo>
                    <a:pt x="20503" y="29889"/>
                  </a:lnTo>
                </a:path>
                <a:path w="140969" h="54609">
                  <a:moveTo>
                    <a:pt x="33712" y="23144"/>
                  </a:moveTo>
                  <a:lnTo>
                    <a:pt x="40185" y="19771"/>
                  </a:lnTo>
                </a:path>
                <a:path w="140969" h="54609">
                  <a:moveTo>
                    <a:pt x="40185" y="19771"/>
                  </a:moveTo>
                  <a:lnTo>
                    <a:pt x="47018" y="13026"/>
                  </a:lnTo>
                </a:path>
                <a:path w="140969" h="54609">
                  <a:moveTo>
                    <a:pt x="57681" y="2643"/>
                  </a:moveTo>
                  <a:lnTo>
                    <a:pt x="60236" y="0"/>
                  </a:lnTo>
                </a:path>
                <a:path w="140969" h="54609">
                  <a:moveTo>
                    <a:pt x="60236" y="0"/>
                  </a:moveTo>
                  <a:lnTo>
                    <a:pt x="72262" y="5648"/>
                  </a:lnTo>
                </a:path>
                <a:path w="140969" h="54609">
                  <a:moveTo>
                    <a:pt x="85929" y="11391"/>
                  </a:moveTo>
                  <a:lnTo>
                    <a:pt x="100421" y="16583"/>
                  </a:lnTo>
                </a:path>
                <a:path w="140969" h="54609">
                  <a:moveTo>
                    <a:pt x="100421" y="16583"/>
                  </a:moveTo>
                  <a:lnTo>
                    <a:pt x="101695" y="17496"/>
                  </a:lnTo>
                </a:path>
                <a:path w="140969" h="54609">
                  <a:moveTo>
                    <a:pt x="113911" y="25964"/>
                  </a:moveTo>
                  <a:lnTo>
                    <a:pt x="120561" y="30707"/>
                  </a:lnTo>
                </a:path>
                <a:path w="140969" h="54609">
                  <a:moveTo>
                    <a:pt x="120561" y="30707"/>
                  </a:moveTo>
                  <a:lnTo>
                    <a:pt x="127947" y="35537"/>
                  </a:lnTo>
                </a:path>
                <a:path w="140969" h="54609">
                  <a:moveTo>
                    <a:pt x="140333" y="43645"/>
                  </a:moveTo>
                  <a:lnTo>
                    <a:pt x="140605" y="43829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670940" y="979794"/>
              <a:ext cx="17145" cy="1270"/>
            </a:xfrm>
            <a:custGeom>
              <a:avLst/>
              <a:gdLst/>
              <a:ahLst/>
              <a:cxnLst/>
              <a:rect l="l" t="t" r="r" b="b"/>
              <a:pathLst>
                <a:path w="17144" h="1269">
                  <a:moveTo>
                    <a:pt x="-4771" y="592"/>
                  </a:moveTo>
                  <a:lnTo>
                    <a:pt x="21362" y="592"/>
                  </a:lnTo>
                </a:path>
              </a:pathLst>
            </a:custGeom>
            <a:ln w="1072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702383" y="949175"/>
              <a:ext cx="240029" cy="31750"/>
            </a:xfrm>
            <a:custGeom>
              <a:avLst/>
              <a:gdLst/>
              <a:ahLst/>
              <a:cxnLst/>
              <a:rect l="l" t="t" r="r" b="b"/>
              <a:pathLst>
                <a:path w="240030" h="31750">
                  <a:moveTo>
                    <a:pt x="0" y="29705"/>
                  </a:moveTo>
                  <a:lnTo>
                    <a:pt x="8748" y="29160"/>
                  </a:lnTo>
                </a:path>
                <a:path w="240030" h="31750">
                  <a:moveTo>
                    <a:pt x="8748" y="29160"/>
                  </a:moveTo>
                  <a:lnTo>
                    <a:pt x="15677" y="24882"/>
                  </a:lnTo>
                </a:path>
                <a:path w="240030" h="31750">
                  <a:moveTo>
                    <a:pt x="28336" y="17039"/>
                  </a:moveTo>
                  <a:lnTo>
                    <a:pt x="28888" y="16679"/>
                  </a:lnTo>
                </a:path>
                <a:path w="240030" h="31750">
                  <a:moveTo>
                    <a:pt x="28888" y="16679"/>
                  </a:moveTo>
                  <a:lnTo>
                    <a:pt x="44831" y="20051"/>
                  </a:lnTo>
                </a:path>
                <a:path w="240030" h="31750">
                  <a:moveTo>
                    <a:pt x="59234" y="18321"/>
                  </a:moveTo>
                  <a:lnTo>
                    <a:pt x="69072" y="15861"/>
                  </a:lnTo>
                </a:path>
                <a:path w="240030" h="31750">
                  <a:moveTo>
                    <a:pt x="69072" y="15861"/>
                  </a:moveTo>
                  <a:lnTo>
                    <a:pt x="75906" y="16222"/>
                  </a:lnTo>
                </a:path>
                <a:path w="240030" h="31750">
                  <a:moveTo>
                    <a:pt x="90310" y="15765"/>
                  </a:moveTo>
                  <a:lnTo>
                    <a:pt x="102246" y="3740"/>
                  </a:lnTo>
                </a:path>
                <a:path w="240030" h="31750">
                  <a:moveTo>
                    <a:pt x="112541" y="0"/>
                  </a:moveTo>
                  <a:lnTo>
                    <a:pt x="124294" y="12209"/>
                  </a:lnTo>
                </a:path>
                <a:path w="240030" h="31750">
                  <a:moveTo>
                    <a:pt x="136783" y="18682"/>
                  </a:moveTo>
                  <a:lnTo>
                    <a:pt x="149449" y="20685"/>
                  </a:lnTo>
                </a:path>
                <a:path w="240030" h="31750">
                  <a:moveTo>
                    <a:pt x="149449" y="20685"/>
                  </a:moveTo>
                  <a:lnTo>
                    <a:pt x="153550" y="20051"/>
                  </a:lnTo>
                </a:path>
                <a:path w="240030" h="31750">
                  <a:moveTo>
                    <a:pt x="168131" y="17592"/>
                  </a:moveTo>
                  <a:lnTo>
                    <a:pt x="169500" y="17312"/>
                  </a:lnTo>
                </a:path>
                <a:path w="240030" h="31750">
                  <a:moveTo>
                    <a:pt x="169500" y="17312"/>
                  </a:moveTo>
                  <a:lnTo>
                    <a:pt x="183985" y="23056"/>
                  </a:lnTo>
                </a:path>
                <a:path w="240030" h="31750">
                  <a:moveTo>
                    <a:pt x="198205" y="23144"/>
                  </a:moveTo>
                  <a:lnTo>
                    <a:pt x="209685" y="20228"/>
                  </a:lnTo>
                </a:path>
                <a:path w="240030" h="31750">
                  <a:moveTo>
                    <a:pt x="209685" y="20228"/>
                  </a:moveTo>
                  <a:lnTo>
                    <a:pt x="214147" y="22695"/>
                  </a:lnTo>
                </a:path>
                <a:path w="240030" h="31750">
                  <a:moveTo>
                    <a:pt x="227181" y="29889"/>
                  </a:moveTo>
                  <a:lnTo>
                    <a:pt x="229825" y="31443"/>
                  </a:lnTo>
                </a:path>
                <a:path w="240030" h="31750">
                  <a:moveTo>
                    <a:pt x="229825" y="31443"/>
                  </a:moveTo>
                  <a:lnTo>
                    <a:pt x="239759" y="21782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953070" y="960111"/>
              <a:ext cx="17145" cy="1270"/>
            </a:xfrm>
            <a:custGeom>
              <a:avLst/>
              <a:gdLst/>
              <a:ahLst/>
              <a:cxnLst/>
              <a:rect l="l" t="t" r="r" b="b"/>
              <a:pathLst>
                <a:path w="17144" h="1269">
                  <a:moveTo>
                    <a:pt x="-4771" y="500"/>
                  </a:moveTo>
                  <a:lnTo>
                    <a:pt x="21723" y="500"/>
                  </a:lnTo>
                </a:path>
              </a:pathLst>
            </a:custGeom>
            <a:ln w="1054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983785" y="945353"/>
              <a:ext cx="278765" cy="120014"/>
            </a:xfrm>
            <a:custGeom>
              <a:avLst/>
              <a:gdLst/>
              <a:ahLst/>
              <a:cxnLst/>
              <a:rect l="l" t="t" r="r" b="b"/>
              <a:pathLst>
                <a:path w="278764" h="120015">
                  <a:moveTo>
                    <a:pt x="0" y="9653"/>
                  </a:moveTo>
                  <a:lnTo>
                    <a:pt x="8652" y="5824"/>
                  </a:lnTo>
                </a:path>
                <a:path w="278764" h="120015">
                  <a:moveTo>
                    <a:pt x="8652" y="5824"/>
                  </a:moveTo>
                  <a:lnTo>
                    <a:pt x="16222" y="5375"/>
                  </a:lnTo>
                </a:path>
                <a:path w="278764" h="120015">
                  <a:moveTo>
                    <a:pt x="30891" y="4005"/>
                  </a:moveTo>
                  <a:lnTo>
                    <a:pt x="47386" y="0"/>
                  </a:lnTo>
                </a:path>
                <a:path w="278764" h="120015">
                  <a:moveTo>
                    <a:pt x="61966" y="2363"/>
                  </a:moveTo>
                  <a:lnTo>
                    <a:pt x="68984" y="3917"/>
                  </a:lnTo>
                </a:path>
                <a:path w="278764" h="120015">
                  <a:moveTo>
                    <a:pt x="68984" y="3917"/>
                  </a:moveTo>
                  <a:lnTo>
                    <a:pt x="78365" y="1546"/>
                  </a:lnTo>
                </a:path>
                <a:path w="278764" h="120015">
                  <a:moveTo>
                    <a:pt x="91856" y="1546"/>
                  </a:moveTo>
                  <a:lnTo>
                    <a:pt x="104161" y="13210"/>
                  </a:lnTo>
                </a:path>
                <a:path w="278764" h="120015">
                  <a:moveTo>
                    <a:pt x="116275" y="21502"/>
                  </a:moveTo>
                  <a:lnTo>
                    <a:pt x="129220" y="27879"/>
                  </a:lnTo>
                </a:path>
                <a:path w="278764" h="120015">
                  <a:moveTo>
                    <a:pt x="129220" y="27879"/>
                  </a:moveTo>
                  <a:lnTo>
                    <a:pt x="130767" y="29794"/>
                  </a:lnTo>
                </a:path>
                <a:path w="278764" h="120015">
                  <a:moveTo>
                    <a:pt x="140148" y="41370"/>
                  </a:moveTo>
                  <a:lnTo>
                    <a:pt x="149353" y="52577"/>
                  </a:lnTo>
                </a:path>
                <a:path w="278764" h="120015">
                  <a:moveTo>
                    <a:pt x="149353" y="52577"/>
                  </a:moveTo>
                  <a:lnTo>
                    <a:pt x="150634" y="54676"/>
                  </a:lnTo>
                </a:path>
                <a:path w="278764" h="120015">
                  <a:moveTo>
                    <a:pt x="158285" y="67342"/>
                  </a:moveTo>
                  <a:lnTo>
                    <a:pt x="167129" y="81922"/>
                  </a:lnTo>
                </a:path>
                <a:path w="278764" h="120015">
                  <a:moveTo>
                    <a:pt x="177512" y="92217"/>
                  </a:moveTo>
                  <a:lnTo>
                    <a:pt x="189545" y="101967"/>
                  </a:lnTo>
                </a:path>
                <a:path w="278764" h="120015">
                  <a:moveTo>
                    <a:pt x="189545" y="101967"/>
                  </a:moveTo>
                  <a:lnTo>
                    <a:pt x="190907" y="102512"/>
                  </a:lnTo>
                </a:path>
                <a:path w="278764" h="120015">
                  <a:moveTo>
                    <a:pt x="204670" y="108071"/>
                  </a:moveTo>
                  <a:lnTo>
                    <a:pt x="209597" y="109986"/>
                  </a:lnTo>
                </a:path>
                <a:path w="278764" h="120015">
                  <a:moveTo>
                    <a:pt x="209597" y="109986"/>
                  </a:moveTo>
                  <a:lnTo>
                    <a:pt x="220981" y="107158"/>
                  </a:lnTo>
                </a:path>
                <a:path w="278764" h="120015">
                  <a:moveTo>
                    <a:pt x="234656" y="108167"/>
                  </a:moveTo>
                  <a:lnTo>
                    <a:pt x="249052" y="117099"/>
                  </a:lnTo>
                </a:path>
                <a:path w="278764" h="120015">
                  <a:moveTo>
                    <a:pt x="263537" y="114905"/>
                  </a:moveTo>
                  <a:lnTo>
                    <a:pt x="269921" y="113631"/>
                  </a:lnTo>
                </a:path>
                <a:path w="278764" h="120015">
                  <a:moveTo>
                    <a:pt x="269921" y="113631"/>
                  </a:moveTo>
                  <a:lnTo>
                    <a:pt x="278213" y="120008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273847" y="1074390"/>
              <a:ext cx="17145" cy="635"/>
            </a:xfrm>
            <a:custGeom>
              <a:avLst/>
              <a:gdLst/>
              <a:ahLst/>
              <a:cxnLst/>
              <a:rect l="l" t="t" r="r" b="b"/>
              <a:pathLst>
                <a:path w="17144" h="634">
                  <a:moveTo>
                    <a:pt x="-4771" y="224"/>
                  </a:moveTo>
                  <a:lnTo>
                    <a:pt x="21715" y="224"/>
                  </a:lnTo>
                </a:path>
              </a:pathLst>
            </a:custGeom>
            <a:ln w="9992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303096" y="1038211"/>
              <a:ext cx="71755" cy="29845"/>
            </a:xfrm>
            <a:custGeom>
              <a:avLst/>
              <a:gdLst/>
              <a:ahLst/>
              <a:cxnLst/>
              <a:rect l="l" t="t" r="r" b="b"/>
              <a:pathLst>
                <a:path w="71755" h="29844">
                  <a:moveTo>
                    <a:pt x="0" y="29344"/>
                  </a:moveTo>
                  <a:lnTo>
                    <a:pt x="10839" y="20589"/>
                  </a:lnTo>
                </a:path>
                <a:path w="71755" h="29844">
                  <a:moveTo>
                    <a:pt x="10839" y="20589"/>
                  </a:moveTo>
                  <a:lnTo>
                    <a:pt x="13667" y="19683"/>
                  </a:lnTo>
                </a:path>
                <a:path w="71755" h="29844">
                  <a:moveTo>
                    <a:pt x="27702" y="14852"/>
                  </a:moveTo>
                  <a:lnTo>
                    <a:pt x="30979" y="13755"/>
                  </a:lnTo>
                </a:path>
                <a:path w="71755" h="29844">
                  <a:moveTo>
                    <a:pt x="30979" y="13755"/>
                  </a:moveTo>
                  <a:lnTo>
                    <a:pt x="44102" y="10478"/>
                  </a:lnTo>
                </a:path>
                <a:path w="71755" h="29844">
                  <a:moveTo>
                    <a:pt x="58137" y="5648"/>
                  </a:moveTo>
                  <a:lnTo>
                    <a:pt x="71171" y="0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374267" y="1038211"/>
              <a:ext cx="3175" cy="635"/>
            </a:xfrm>
            <a:custGeom>
              <a:avLst/>
              <a:gdLst/>
              <a:ahLst/>
              <a:cxnLst/>
              <a:rect l="l" t="t" r="r" b="b"/>
              <a:pathLst>
                <a:path w="3175" h="634">
                  <a:moveTo>
                    <a:pt x="1321" y="-4771"/>
                  </a:moveTo>
                  <a:lnTo>
                    <a:pt x="1321" y="486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2391764" y="1038661"/>
              <a:ext cx="3175" cy="635"/>
            </a:xfrm>
            <a:custGeom>
              <a:avLst/>
              <a:gdLst/>
              <a:ahLst/>
              <a:cxnLst/>
              <a:rect l="l" t="t" r="r" b="b"/>
              <a:pathLst>
                <a:path w="3175" h="634">
                  <a:moveTo>
                    <a:pt x="1273" y="-4771"/>
                  </a:moveTo>
                  <a:lnTo>
                    <a:pt x="1273" y="4867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394312" y="1037026"/>
              <a:ext cx="14604" cy="1905"/>
            </a:xfrm>
            <a:custGeom>
              <a:avLst/>
              <a:gdLst/>
              <a:ahLst/>
              <a:cxnLst/>
              <a:rect l="l" t="t" r="r" b="b"/>
              <a:pathLst>
                <a:path w="14605" h="1905">
                  <a:moveTo>
                    <a:pt x="-4771" y="865"/>
                  </a:moveTo>
                  <a:lnTo>
                    <a:pt x="19079" y="865"/>
                  </a:lnTo>
                </a:path>
              </a:pathLst>
            </a:custGeom>
            <a:ln w="11274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421654" y="1014154"/>
              <a:ext cx="33020" cy="17145"/>
            </a:xfrm>
            <a:custGeom>
              <a:avLst/>
              <a:gdLst/>
              <a:ahLst/>
              <a:cxnLst/>
              <a:rect l="l" t="t" r="r" b="b"/>
              <a:pathLst>
                <a:path w="33019" h="17144">
                  <a:moveTo>
                    <a:pt x="0" y="16767"/>
                  </a:moveTo>
                  <a:lnTo>
                    <a:pt x="12849" y="7010"/>
                  </a:lnTo>
                </a:path>
                <a:path w="33019" h="17144">
                  <a:moveTo>
                    <a:pt x="12849" y="7010"/>
                  </a:moveTo>
                  <a:lnTo>
                    <a:pt x="13667" y="6737"/>
                  </a:lnTo>
                </a:path>
                <a:path w="33019" h="17144">
                  <a:moveTo>
                    <a:pt x="27607" y="1818"/>
                  </a:moveTo>
                  <a:lnTo>
                    <a:pt x="32894" y="0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454548" y="1014154"/>
              <a:ext cx="11430" cy="635"/>
            </a:xfrm>
            <a:custGeom>
              <a:avLst/>
              <a:gdLst/>
              <a:ahLst/>
              <a:cxnLst/>
              <a:rect l="l" t="t" r="r" b="b"/>
              <a:pathLst>
                <a:path w="11430" h="634">
                  <a:moveTo>
                    <a:pt x="-4771" y="88"/>
                  </a:moveTo>
                  <a:lnTo>
                    <a:pt x="16163" y="88"/>
                  </a:lnTo>
                </a:path>
              </a:pathLst>
            </a:custGeom>
            <a:ln w="972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2479887" y="997107"/>
              <a:ext cx="35560" cy="14604"/>
            </a:xfrm>
            <a:custGeom>
              <a:avLst/>
              <a:gdLst/>
              <a:ahLst/>
              <a:cxnLst/>
              <a:rect l="l" t="t" r="r" b="b"/>
              <a:pathLst>
                <a:path w="35560" h="14605">
                  <a:moveTo>
                    <a:pt x="0" y="14219"/>
                  </a:moveTo>
                  <a:lnTo>
                    <a:pt x="14484" y="5287"/>
                  </a:lnTo>
                </a:path>
                <a:path w="35560" h="14605">
                  <a:moveTo>
                    <a:pt x="28792" y="1553"/>
                  </a:moveTo>
                  <a:lnTo>
                    <a:pt x="34992" y="0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514880" y="997107"/>
              <a:ext cx="10795" cy="635"/>
            </a:xfrm>
            <a:custGeom>
              <a:avLst/>
              <a:gdLst/>
              <a:ahLst/>
              <a:cxnLst/>
              <a:rect l="l" t="t" r="r" b="b"/>
              <a:pathLst>
                <a:path w="10794" h="634">
                  <a:moveTo>
                    <a:pt x="-4771" y="184"/>
                  </a:moveTo>
                  <a:lnTo>
                    <a:pt x="15338" y="184"/>
                  </a:lnTo>
                </a:path>
              </a:pathLst>
            </a:custGeom>
            <a:ln w="991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2539667" y="987357"/>
              <a:ext cx="518159" cy="292735"/>
            </a:xfrm>
            <a:custGeom>
              <a:avLst/>
              <a:gdLst/>
              <a:ahLst/>
              <a:cxnLst/>
              <a:rect l="l" t="t" r="r" b="b"/>
              <a:pathLst>
                <a:path w="518160" h="292734">
                  <a:moveTo>
                    <a:pt x="0" y="7930"/>
                  </a:moveTo>
                  <a:lnTo>
                    <a:pt x="15029" y="0"/>
                  </a:lnTo>
                </a:path>
                <a:path w="518160" h="292734">
                  <a:moveTo>
                    <a:pt x="26148" y="9388"/>
                  </a:moveTo>
                  <a:lnTo>
                    <a:pt x="35442" y="17680"/>
                  </a:lnTo>
                </a:path>
                <a:path w="518160" h="292734">
                  <a:moveTo>
                    <a:pt x="35442" y="17680"/>
                  </a:moveTo>
                  <a:lnTo>
                    <a:pt x="39904" y="16863"/>
                  </a:lnTo>
                </a:path>
                <a:path w="518160" h="292734">
                  <a:moveTo>
                    <a:pt x="54492" y="14035"/>
                  </a:moveTo>
                  <a:lnTo>
                    <a:pt x="55582" y="13763"/>
                  </a:lnTo>
                </a:path>
                <a:path w="518160" h="292734">
                  <a:moveTo>
                    <a:pt x="55582" y="13763"/>
                  </a:moveTo>
                  <a:lnTo>
                    <a:pt x="69794" y="20692"/>
                  </a:lnTo>
                </a:path>
                <a:path w="518160" h="292734">
                  <a:moveTo>
                    <a:pt x="83380" y="26701"/>
                  </a:moveTo>
                  <a:lnTo>
                    <a:pt x="95766" y="31620"/>
                  </a:lnTo>
                </a:path>
                <a:path w="518160" h="292734">
                  <a:moveTo>
                    <a:pt x="95766" y="31620"/>
                  </a:moveTo>
                  <a:lnTo>
                    <a:pt x="99411" y="31988"/>
                  </a:lnTo>
                </a:path>
                <a:path w="518160" h="292734">
                  <a:moveTo>
                    <a:pt x="114176" y="33534"/>
                  </a:moveTo>
                  <a:lnTo>
                    <a:pt x="115818" y="33719"/>
                  </a:lnTo>
                </a:path>
                <a:path w="518160" h="292734">
                  <a:moveTo>
                    <a:pt x="115818" y="33719"/>
                  </a:moveTo>
                  <a:lnTo>
                    <a:pt x="127851" y="43284"/>
                  </a:lnTo>
                </a:path>
                <a:path w="518160" h="292734">
                  <a:moveTo>
                    <a:pt x="138145" y="53586"/>
                  </a:moveTo>
                  <a:lnTo>
                    <a:pt x="146525" y="68351"/>
                  </a:lnTo>
                </a:path>
                <a:path w="518160" h="292734">
                  <a:moveTo>
                    <a:pt x="153911" y="81289"/>
                  </a:moveTo>
                  <a:lnTo>
                    <a:pt x="156002" y="85022"/>
                  </a:lnTo>
                </a:path>
                <a:path w="518160" h="292734">
                  <a:moveTo>
                    <a:pt x="156002" y="85022"/>
                  </a:moveTo>
                  <a:lnTo>
                    <a:pt x="161474" y="96326"/>
                  </a:lnTo>
                </a:path>
                <a:path w="518160" h="292734">
                  <a:moveTo>
                    <a:pt x="167947" y="109809"/>
                  </a:moveTo>
                  <a:lnTo>
                    <a:pt x="175229" y="125030"/>
                  </a:lnTo>
                </a:path>
                <a:path w="518160" h="292734">
                  <a:moveTo>
                    <a:pt x="179243" y="139338"/>
                  </a:moveTo>
                  <a:lnTo>
                    <a:pt x="183344" y="155833"/>
                  </a:lnTo>
                </a:path>
                <a:path w="518160" h="292734">
                  <a:moveTo>
                    <a:pt x="186894" y="170229"/>
                  </a:moveTo>
                  <a:lnTo>
                    <a:pt x="190995" y="186629"/>
                  </a:lnTo>
                </a:path>
                <a:path w="518160" h="292734">
                  <a:moveTo>
                    <a:pt x="194552" y="201121"/>
                  </a:moveTo>
                  <a:lnTo>
                    <a:pt x="196194" y="207778"/>
                  </a:lnTo>
                </a:path>
                <a:path w="518160" h="292734">
                  <a:moveTo>
                    <a:pt x="196194" y="207778"/>
                  </a:moveTo>
                  <a:lnTo>
                    <a:pt x="200296" y="216887"/>
                  </a:lnTo>
                </a:path>
                <a:path w="518160" h="292734">
                  <a:moveTo>
                    <a:pt x="206401" y="230466"/>
                  </a:moveTo>
                  <a:lnTo>
                    <a:pt x="213418" y="245863"/>
                  </a:lnTo>
                </a:path>
                <a:path w="518160" h="292734">
                  <a:moveTo>
                    <a:pt x="222984" y="256438"/>
                  </a:moveTo>
                  <a:lnTo>
                    <a:pt x="236379" y="264634"/>
                  </a:lnTo>
                </a:path>
                <a:path w="518160" h="292734">
                  <a:moveTo>
                    <a:pt x="236379" y="264634"/>
                  </a:moveTo>
                  <a:lnTo>
                    <a:pt x="237019" y="265635"/>
                  </a:lnTo>
                </a:path>
                <a:path w="518160" h="292734">
                  <a:moveTo>
                    <a:pt x="244855" y="278213"/>
                  </a:moveTo>
                  <a:lnTo>
                    <a:pt x="253875" y="292616"/>
                  </a:lnTo>
                </a:path>
                <a:path w="518160" h="292734">
                  <a:moveTo>
                    <a:pt x="262719" y="288964"/>
                  </a:moveTo>
                  <a:lnTo>
                    <a:pt x="273382" y="275753"/>
                  </a:lnTo>
                </a:path>
                <a:path w="518160" h="292734">
                  <a:moveTo>
                    <a:pt x="284406" y="266004"/>
                  </a:moveTo>
                  <a:lnTo>
                    <a:pt x="296711" y="257255"/>
                  </a:lnTo>
                </a:path>
                <a:path w="518160" h="292734">
                  <a:moveTo>
                    <a:pt x="296711" y="257255"/>
                  </a:moveTo>
                  <a:lnTo>
                    <a:pt x="298530" y="256983"/>
                  </a:lnTo>
                </a:path>
                <a:path w="518160" h="292734">
                  <a:moveTo>
                    <a:pt x="313287" y="255341"/>
                  </a:moveTo>
                  <a:lnTo>
                    <a:pt x="316755" y="254980"/>
                  </a:lnTo>
                </a:path>
                <a:path w="518160" h="292734">
                  <a:moveTo>
                    <a:pt x="316755" y="254980"/>
                  </a:moveTo>
                  <a:lnTo>
                    <a:pt x="329237" y="260083"/>
                  </a:lnTo>
                </a:path>
                <a:path w="518160" h="292734">
                  <a:moveTo>
                    <a:pt x="339995" y="257623"/>
                  </a:moveTo>
                  <a:lnTo>
                    <a:pt x="348103" y="242763"/>
                  </a:lnTo>
                </a:path>
                <a:path w="518160" h="292734">
                  <a:moveTo>
                    <a:pt x="355209" y="229737"/>
                  </a:moveTo>
                  <a:lnTo>
                    <a:pt x="356940" y="226548"/>
                  </a:lnTo>
                </a:path>
                <a:path w="518160" h="292734">
                  <a:moveTo>
                    <a:pt x="356940" y="226548"/>
                  </a:moveTo>
                  <a:lnTo>
                    <a:pt x="369333" y="221533"/>
                  </a:lnTo>
                </a:path>
                <a:path w="518160" h="292734">
                  <a:moveTo>
                    <a:pt x="383368" y="216975"/>
                  </a:moveTo>
                  <a:lnTo>
                    <a:pt x="397131" y="214155"/>
                  </a:lnTo>
                </a:path>
                <a:path w="518160" h="292734">
                  <a:moveTo>
                    <a:pt x="397131" y="214155"/>
                  </a:moveTo>
                  <a:lnTo>
                    <a:pt x="398766" y="211695"/>
                  </a:lnTo>
                </a:path>
                <a:path w="518160" h="292734">
                  <a:moveTo>
                    <a:pt x="406970" y="199294"/>
                  </a:moveTo>
                  <a:lnTo>
                    <a:pt x="416358" y="185171"/>
                  </a:lnTo>
                </a:path>
                <a:path w="518160" h="292734">
                  <a:moveTo>
                    <a:pt x="430482" y="183440"/>
                  </a:moveTo>
                  <a:lnTo>
                    <a:pt x="437316" y="183263"/>
                  </a:lnTo>
                </a:path>
                <a:path w="518160" h="292734">
                  <a:moveTo>
                    <a:pt x="437316" y="183263"/>
                  </a:moveTo>
                  <a:lnTo>
                    <a:pt x="444879" y="176518"/>
                  </a:lnTo>
                </a:path>
                <a:path w="518160" h="292734">
                  <a:moveTo>
                    <a:pt x="455910" y="166584"/>
                  </a:moveTo>
                  <a:lnTo>
                    <a:pt x="457456" y="165215"/>
                  </a:lnTo>
                </a:path>
                <a:path w="518160" h="292734">
                  <a:moveTo>
                    <a:pt x="457456" y="165215"/>
                  </a:moveTo>
                  <a:lnTo>
                    <a:pt x="471668" y="169677"/>
                  </a:lnTo>
                </a:path>
                <a:path w="518160" h="292734">
                  <a:moveTo>
                    <a:pt x="485976" y="169228"/>
                  </a:moveTo>
                  <a:lnTo>
                    <a:pt x="497641" y="166223"/>
                  </a:lnTo>
                </a:path>
                <a:path w="518160" h="292734">
                  <a:moveTo>
                    <a:pt x="497641" y="166223"/>
                  </a:moveTo>
                  <a:lnTo>
                    <a:pt x="502471" y="167129"/>
                  </a:lnTo>
                </a:path>
                <a:path w="518160" h="292734">
                  <a:moveTo>
                    <a:pt x="516963" y="170045"/>
                  </a:moveTo>
                  <a:lnTo>
                    <a:pt x="517692" y="170229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3057359" y="1155127"/>
              <a:ext cx="16510" cy="2540"/>
            </a:xfrm>
            <a:custGeom>
              <a:avLst/>
              <a:gdLst/>
              <a:ahLst/>
              <a:cxnLst/>
              <a:rect l="l" t="t" r="r" b="b"/>
              <a:pathLst>
                <a:path w="16510" h="2540">
                  <a:moveTo>
                    <a:pt x="-4771" y="1229"/>
                  </a:moveTo>
                  <a:lnTo>
                    <a:pt x="20810" y="1229"/>
                  </a:lnTo>
                </a:path>
              </a:pathLst>
            </a:custGeom>
            <a:ln w="1200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088155" y="1091246"/>
              <a:ext cx="110489" cy="62230"/>
            </a:xfrm>
            <a:custGeom>
              <a:avLst/>
              <a:gdLst/>
              <a:ahLst/>
              <a:cxnLst/>
              <a:rect l="l" t="t" r="r" b="b"/>
              <a:pathLst>
                <a:path w="110489" h="62230">
                  <a:moveTo>
                    <a:pt x="0" y="62150"/>
                  </a:moveTo>
                  <a:lnTo>
                    <a:pt x="9388" y="61053"/>
                  </a:lnTo>
                </a:path>
                <a:path w="110489" h="62230">
                  <a:moveTo>
                    <a:pt x="9388" y="61053"/>
                  </a:moveTo>
                  <a:lnTo>
                    <a:pt x="14860" y="55950"/>
                  </a:lnTo>
                </a:path>
                <a:path w="110489" h="62230">
                  <a:moveTo>
                    <a:pt x="25699" y="45744"/>
                  </a:moveTo>
                  <a:lnTo>
                    <a:pt x="29529" y="42187"/>
                  </a:lnTo>
                </a:path>
                <a:path w="110489" h="62230">
                  <a:moveTo>
                    <a:pt x="29529" y="42187"/>
                  </a:moveTo>
                  <a:lnTo>
                    <a:pt x="40280" y="37452"/>
                  </a:lnTo>
                </a:path>
                <a:path w="110489" h="62230">
                  <a:moveTo>
                    <a:pt x="53130" y="30346"/>
                  </a:moveTo>
                  <a:lnTo>
                    <a:pt x="66164" y="19595"/>
                  </a:lnTo>
                </a:path>
                <a:path w="110489" h="62230">
                  <a:moveTo>
                    <a:pt x="79919" y="17224"/>
                  </a:moveTo>
                  <a:lnTo>
                    <a:pt x="89765" y="17673"/>
                  </a:lnTo>
                </a:path>
                <a:path w="110489" h="62230">
                  <a:moveTo>
                    <a:pt x="89765" y="17673"/>
                  </a:moveTo>
                  <a:lnTo>
                    <a:pt x="95140" y="12938"/>
                  </a:lnTo>
                </a:path>
                <a:path w="110489" h="62230">
                  <a:moveTo>
                    <a:pt x="106348" y="3188"/>
                  </a:moveTo>
                  <a:lnTo>
                    <a:pt x="109905" y="0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3198060" y="1091246"/>
              <a:ext cx="12700" cy="1270"/>
            </a:xfrm>
            <a:custGeom>
              <a:avLst/>
              <a:gdLst/>
              <a:ahLst/>
              <a:cxnLst/>
              <a:rect l="l" t="t" r="r" b="b"/>
              <a:pathLst>
                <a:path w="12700" h="1269">
                  <a:moveTo>
                    <a:pt x="-4771" y="408"/>
                  </a:moveTo>
                  <a:lnTo>
                    <a:pt x="16892" y="408"/>
                  </a:lnTo>
                </a:path>
              </a:pathLst>
            </a:custGeom>
            <a:ln w="1036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224666" y="991643"/>
              <a:ext cx="365125" cy="99060"/>
            </a:xfrm>
            <a:custGeom>
              <a:avLst/>
              <a:gdLst/>
              <a:ahLst/>
              <a:cxnLst/>
              <a:rect l="l" t="t" r="r" b="b"/>
              <a:pathLst>
                <a:path w="365125" h="99059">
                  <a:moveTo>
                    <a:pt x="0" y="98601"/>
                  </a:moveTo>
                  <a:lnTo>
                    <a:pt x="13578" y="93771"/>
                  </a:lnTo>
                </a:path>
                <a:path w="365125" h="99059">
                  <a:moveTo>
                    <a:pt x="13578" y="93771"/>
                  </a:moveTo>
                  <a:lnTo>
                    <a:pt x="15405" y="92040"/>
                  </a:lnTo>
                </a:path>
                <a:path w="365125" h="99059">
                  <a:moveTo>
                    <a:pt x="26340" y="82011"/>
                  </a:moveTo>
                  <a:lnTo>
                    <a:pt x="33630" y="75273"/>
                  </a:lnTo>
                </a:path>
                <a:path w="365125" h="99059">
                  <a:moveTo>
                    <a:pt x="33630" y="75273"/>
                  </a:moveTo>
                  <a:lnTo>
                    <a:pt x="40641" y="74448"/>
                  </a:lnTo>
                </a:path>
                <a:path w="365125" h="99059">
                  <a:moveTo>
                    <a:pt x="55317" y="72717"/>
                  </a:moveTo>
                  <a:lnTo>
                    <a:pt x="72084" y="69801"/>
                  </a:lnTo>
                </a:path>
                <a:path w="365125" h="99059">
                  <a:moveTo>
                    <a:pt x="86569" y="66797"/>
                  </a:moveTo>
                  <a:lnTo>
                    <a:pt x="93955" y="65243"/>
                  </a:lnTo>
                </a:path>
                <a:path w="365125" h="99059">
                  <a:moveTo>
                    <a:pt x="93955" y="65243"/>
                  </a:moveTo>
                  <a:lnTo>
                    <a:pt x="103248" y="66885"/>
                  </a:lnTo>
                </a:path>
                <a:path w="365125" h="99059">
                  <a:moveTo>
                    <a:pt x="117283" y="66797"/>
                  </a:moveTo>
                  <a:lnTo>
                    <a:pt x="131680" y="57865"/>
                  </a:lnTo>
                </a:path>
                <a:path w="365125" h="99059">
                  <a:moveTo>
                    <a:pt x="143072" y="48299"/>
                  </a:moveTo>
                  <a:lnTo>
                    <a:pt x="154191" y="38365"/>
                  </a:lnTo>
                </a:path>
                <a:path w="365125" h="99059">
                  <a:moveTo>
                    <a:pt x="154191" y="38365"/>
                  </a:moveTo>
                  <a:lnTo>
                    <a:pt x="156010" y="37452"/>
                  </a:lnTo>
                </a:path>
                <a:path w="365125" h="99059">
                  <a:moveTo>
                    <a:pt x="169132" y="30530"/>
                  </a:moveTo>
                  <a:lnTo>
                    <a:pt x="174331" y="27798"/>
                  </a:lnTo>
                </a:path>
                <a:path w="365125" h="99059">
                  <a:moveTo>
                    <a:pt x="174331" y="27798"/>
                  </a:moveTo>
                  <a:lnTo>
                    <a:pt x="185266" y="29521"/>
                  </a:lnTo>
                </a:path>
                <a:path w="365125" h="99059">
                  <a:moveTo>
                    <a:pt x="199839" y="29801"/>
                  </a:moveTo>
                  <a:lnTo>
                    <a:pt x="214516" y="26612"/>
                  </a:lnTo>
                </a:path>
                <a:path w="365125" h="99059">
                  <a:moveTo>
                    <a:pt x="214516" y="26612"/>
                  </a:moveTo>
                  <a:lnTo>
                    <a:pt x="216158" y="25699"/>
                  </a:lnTo>
                </a:path>
                <a:path w="365125" h="99059">
                  <a:moveTo>
                    <a:pt x="229096" y="18313"/>
                  </a:moveTo>
                  <a:lnTo>
                    <a:pt x="234567" y="15125"/>
                  </a:lnTo>
                </a:path>
                <a:path w="365125" h="99059">
                  <a:moveTo>
                    <a:pt x="234567" y="15125"/>
                  </a:moveTo>
                  <a:lnTo>
                    <a:pt x="244133" y="10478"/>
                  </a:lnTo>
                </a:path>
                <a:path w="365125" h="99059">
                  <a:moveTo>
                    <a:pt x="257800" y="5463"/>
                  </a:moveTo>
                  <a:lnTo>
                    <a:pt x="274752" y="5559"/>
                  </a:lnTo>
                </a:path>
                <a:path w="365125" h="99059">
                  <a:moveTo>
                    <a:pt x="274752" y="5559"/>
                  </a:moveTo>
                  <a:lnTo>
                    <a:pt x="274752" y="5559"/>
                  </a:lnTo>
                </a:path>
                <a:path w="365125" h="99059">
                  <a:moveTo>
                    <a:pt x="289421" y="7835"/>
                  </a:moveTo>
                  <a:lnTo>
                    <a:pt x="294892" y="8748"/>
                  </a:lnTo>
                </a:path>
                <a:path w="365125" h="99059">
                  <a:moveTo>
                    <a:pt x="294892" y="8748"/>
                  </a:moveTo>
                  <a:lnTo>
                    <a:pt x="306100" y="11207"/>
                  </a:lnTo>
                </a:path>
                <a:path w="365125" h="99059">
                  <a:moveTo>
                    <a:pt x="319679" y="9845"/>
                  </a:moveTo>
                  <a:lnTo>
                    <a:pt x="333530" y="0"/>
                  </a:lnTo>
                </a:path>
                <a:path w="365125" h="99059">
                  <a:moveTo>
                    <a:pt x="347838" y="544"/>
                  </a:moveTo>
                  <a:lnTo>
                    <a:pt x="355128" y="1458"/>
                  </a:lnTo>
                </a:path>
                <a:path w="365125" h="99059">
                  <a:moveTo>
                    <a:pt x="355128" y="1458"/>
                  </a:moveTo>
                  <a:lnTo>
                    <a:pt x="364782" y="913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188787" y="846656"/>
              <a:ext cx="2411730" cy="643890"/>
            </a:xfrm>
            <a:custGeom>
              <a:avLst/>
              <a:gdLst/>
              <a:ahLst/>
              <a:cxnLst/>
              <a:rect l="l" t="t" r="r" b="b"/>
              <a:pathLst>
                <a:path w="2411729" h="643890">
                  <a:moveTo>
                    <a:pt x="0" y="2739"/>
                  </a:moveTo>
                  <a:lnTo>
                    <a:pt x="20048" y="113999"/>
                  </a:lnTo>
                  <a:lnTo>
                    <a:pt x="40187" y="72452"/>
                  </a:lnTo>
                  <a:lnTo>
                    <a:pt x="60236" y="79014"/>
                  </a:lnTo>
                  <a:lnTo>
                    <a:pt x="80282" y="133322"/>
                  </a:lnTo>
                  <a:lnTo>
                    <a:pt x="100424" y="193102"/>
                  </a:lnTo>
                  <a:lnTo>
                    <a:pt x="120470" y="215885"/>
                  </a:lnTo>
                  <a:lnTo>
                    <a:pt x="140608" y="182166"/>
                  </a:lnTo>
                  <a:lnTo>
                    <a:pt x="160658" y="126945"/>
                  </a:lnTo>
                  <a:lnTo>
                    <a:pt x="180796" y="226636"/>
                  </a:lnTo>
                  <a:lnTo>
                    <a:pt x="200845" y="197019"/>
                  </a:lnTo>
                  <a:lnTo>
                    <a:pt x="220984" y="254251"/>
                  </a:lnTo>
                  <a:lnTo>
                    <a:pt x="241033" y="245775"/>
                  </a:lnTo>
                  <a:lnTo>
                    <a:pt x="261171" y="141245"/>
                  </a:lnTo>
                  <a:lnTo>
                    <a:pt x="281220" y="116282"/>
                  </a:lnTo>
                  <a:lnTo>
                    <a:pt x="301359" y="131046"/>
                  </a:lnTo>
                  <a:lnTo>
                    <a:pt x="321408" y="144257"/>
                  </a:lnTo>
                  <a:lnTo>
                    <a:pt x="341546" y="44197"/>
                  </a:lnTo>
                  <a:lnTo>
                    <a:pt x="361593" y="50670"/>
                  </a:lnTo>
                  <a:lnTo>
                    <a:pt x="381731" y="156282"/>
                  </a:lnTo>
                  <a:lnTo>
                    <a:pt x="401783" y="63977"/>
                  </a:lnTo>
                  <a:lnTo>
                    <a:pt x="421923" y="88940"/>
                  </a:lnTo>
                  <a:lnTo>
                    <a:pt x="441968" y="108808"/>
                  </a:lnTo>
                  <a:lnTo>
                    <a:pt x="462108" y="90494"/>
                  </a:lnTo>
                  <a:lnTo>
                    <a:pt x="482152" y="13490"/>
                  </a:lnTo>
                  <a:lnTo>
                    <a:pt x="502292" y="41009"/>
                  </a:lnTo>
                  <a:lnTo>
                    <a:pt x="522344" y="106805"/>
                  </a:lnTo>
                  <a:lnTo>
                    <a:pt x="542484" y="71355"/>
                  </a:lnTo>
                  <a:lnTo>
                    <a:pt x="562528" y="98329"/>
                  </a:lnTo>
                  <a:lnTo>
                    <a:pt x="582669" y="29344"/>
                  </a:lnTo>
                  <a:lnTo>
                    <a:pt x="602720" y="89397"/>
                  </a:lnTo>
                  <a:lnTo>
                    <a:pt x="622853" y="68071"/>
                  </a:lnTo>
                  <a:lnTo>
                    <a:pt x="642905" y="88491"/>
                  </a:lnTo>
                  <a:lnTo>
                    <a:pt x="663045" y="30346"/>
                  </a:lnTo>
                  <a:lnTo>
                    <a:pt x="683097" y="105980"/>
                  </a:lnTo>
                  <a:lnTo>
                    <a:pt x="703229" y="123933"/>
                  </a:lnTo>
                  <a:lnTo>
                    <a:pt x="723281" y="116009"/>
                  </a:lnTo>
                  <a:lnTo>
                    <a:pt x="743421" y="131407"/>
                  </a:lnTo>
                  <a:lnTo>
                    <a:pt x="763466" y="90855"/>
                  </a:lnTo>
                  <a:lnTo>
                    <a:pt x="783606" y="123484"/>
                  </a:lnTo>
                  <a:lnTo>
                    <a:pt x="803650" y="170958"/>
                  </a:lnTo>
                  <a:lnTo>
                    <a:pt x="823790" y="73726"/>
                  </a:lnTo>
                  <a:lnTo>
                    <a:pt x="843842" y="85479"/>
                  </a:lnTo>
                  <a:lnTo>
                    <a:pt x="863982" y="13490"/>
                  </a:lnTo>
                  <a:lnTo>
                    <a:pt x="884026" y="0"/>
                  </a:lnTo>
                  <a:lnTo>
                    <a:pt x="904167" y="71988"/>
                  </a:lnTo>
                  <a:lnTo>
                    <a:pt x="924218" y="146172"/>
                  </a:lnTo>
                  <a:lnTo>
                    <a:pt x="944351" y="115737"/>
                  </a:lnTo>
                  <a:lnTo>
                    <a:pt x="964403" y="209324"/>
                  </a:lnTo>
                  <a:lnTo>
                    <a:pt x="984543" y="292977"/>
                  </a:lnTo>
                  <a:lnTo>
                    <a:pt x="1004595" y="305643"/>
                  </a:lnTo>
                  <a:lnTo>
                    <a:pt x="1024727" y="289973"/>
                  </a:lnTo>
                  <a:lnTo>
                    <a:pt x="1044779" y="308198"/>
                  </a:lnTo>
                  <a:lnTo>
                    <a:pt x="1064919" y="267277"/>
                  </a:lnTo>
                  <a:lnTo>
                    <a:pt x="1084964" y="303456"/>
                  </a:lnTo>
                  <a:lnTo>
                    <a:pt x="1105104" y="279767"/>
                  </a:lnTo>
                  <a:lnTo>
                    <a:pt x="1125148" y="266548"/>
                  </a:lnTo>
                  <a:lnTo>
                    <a:pt x="1145288" y="254155"/>
                  </a:lnTo>
                  <a:lnTo>
                    <a:pt x="1165340" y="232373"/>
                  </a:lnTo>
                  <a:lnTo>
                    <a:pt x="1185480" y="202395"/>
                  </a:lnTo>
                  <a:lnTo>
                    <a:pt x="1205524" y="166857"/>
                  </a:lnTo>
                  <a:lnTo>
                    <a:pt x="1225664" y="165583"/>
                  </a:lnTo>
                  <a:lnTo>
                    <a:pt x="1245716" y="116009"/>
                  </a:lnTo>
                  <a:lnTo>
                    <a:pt x="1265761" y="100332"/>
                  </a:lnTo>
                  <a:lnTo>
                    <a:pt x="1285901" y="76090"/>
                  </a:lnTo>
                  <a:lnTo>
                    <a:pt x="1305945" y="115825"/>
                  </a:lnTo>
                  <a:lnTo>
                    <a:pt x="1326093" y="79735"/>
                  </a:lnTo>
                  <a:lnTo>
                    <a:pt x="1346137" y="42283"/>
                  </a:lnTo>
                  <a:lnTo>
                    <a:pt x="1366277" y="56046"/>
                  </a:lnTo>
                  <a:lnTo>
                    <a:pt x="1386321" y="55044"/>
                  </a:lnTo>
                  <a:lnTo>
                    <a:pt x="1406461" y="82475"/>
                  </a:lnTo>
                  <a:lnTo>
                    <a:pt x="1426513" y="95413"/>
                  </a:lnTo>
                  <a:lnTo>
                    <a:pt x="1446646" y="128948"/>
                  </a:lnTo>
                  <a:lnTo>
                    <a:pt x="1466698" y="122747"/>
                  </a:lnTo>
                  <a:lnTo>
                    <a:pt x="1486838" y="172601"/>
                  </a:lnTo>
                  <a:lnTo>
                    <a:pt x="1506882" y="240584"/>
                  </a:lnTo>
                  <a:lnTo>
                    <a:pt x="1527022" y="309745"/>
                  </a:lnTo>
                  <a:lnTo>
                    <a:pt x="1547074" y="450718"/>
                  </a:lnTo>
                  <a:lnTo>
                    <a:pt x="1567214" y="580027"/>
                  </a:lnTo>
                  <a:lnTo>
                    <a:pt x="1587258" y="603083"/>
                  </a:lnTo>
                  <a:lnTo>
                    <a:pt x="1607399" y="643452"/>
                  </a:lnTo>
                  <a:lnTo>
                    <a:pt x="1627443" y="590418"/>
                  </a:lnTo>
                  <a:lnTo>
                    <a:pt x="1647590" y="600351"/>
                  </a:lnTo>
                  <a:lnTo>
                    <a:pt x="1667635" y="559526"/>
                  </a:lnTo>
                  <a:lnTo>
                    <a:pt x="1687775" y="537744"/>
                  </a:lnTo>
                  <a:lnTo>
                    <a:pt x="1707819" y="436138"/>
                  </a:lnTo>
                  <a:lnTo>
                    <a:pt x="1727959" y="401690"/>
                  </a:lnTo>
                  <a:lnTo>
                    <a:pt x="1748011" y="326696"/>
                  </a:lnTo>
                  <a:lnTo>
                    <a:pt x="1768144" y="311659"/>
                  </a:lnTo>
                  <a:lnTo>
                    <a:pt x="1788196" y="305371"/>
                  </a:lnTo>
                  <a:lnTo>
                    <a:pt x="1808336" y="276121"/>
                  </a:lnTo>
                  <a:lnTo>
                    <a:pt x="1828380" y="293522"/>
                  </a:lnTo>
                  <a:lnTo>
                    <a:pt x="1848520" y="248964"/>
                  </a:lnTo>
                  <a:lnTo>
                    <a:pt x="1868572" y="218161"/>
                  </a:lnTo>
                  <a:lnTo>
                    <a:pt x="1888712" y="221894"/>
                  </a:lnTo>
                  <a:lnTo>
                    <a:pt x="1908756" y="203124"/>
                  </a:lnTo>
                  <a:lnTo>
                    <a:pt x="1928897" y="151363"/>
                  </a:lnTo>
                  <a:lnTo>
                    <a:pt x="1948941" y="128675"/>
                  </a:lnTo>
                  <a:lnTo>
                    <a:pt x="1969088" y="126032"/>
                  </a:lnTo>
                  <a:lnTo>
                    <a:pt x="1989133" y="168042"/>
                  </a:lnTo>
                  <a:lnTo>
                    <a:pt x="2009273" y="148543"/>
                  </a:lnTo>
                  <a:lnTo>
                    <a:pt x="2029317" y="176702"/>
                  </a:lnTo>
                  <a:lnTo>
                    <a:pt x="2049457" y="212328"/>
                  </a:lnTo>
                  <a:lnTo>
                    <a:pt x="2069509" y="212056"/>
                  </a:lnTo>
                  <a:lnTo>
                    <a:pt x="2089642" y="220436"/>
                  </a:lnTo>
                  <a:lnTo>
                    <a:pt x="2109694" y="263912"/>
                  </a:lnTo>
                  <a:lnTo>
                    <a:pt x="2129834" y="237572"/>
                  </a:lnTo>
                  <a:lnTo>
                    <a:pt x="2149878" y="254707"/>
                  </a:lnTo>
                  <a:lnTo>
                    <a:pt x="2170018" y="237476"/>
                  </a:lnTo>
                  <a:lnTo>
                    <a:pt x="2190070" y="190185"/>
                  </a:lnTo>
                  <a:lnTo>
                    <a:pt x="2210210" y="177424"/>
                  </a:lnTo>
                  <a:lnTo>
                    <a:pt x="2230254" y="156378"/>
                  </a:lnTo>
                  <a:lnTo>
                    <a:pt x="2250394" y="169957"/>
                  </a:lnTo>
                  <a:lnTo>
                    <a:pt x="2270446" y="148447"/>
                  </a:lnTo>
                  <a:lnTo>
                    <a:pt x="2290579" y="154832"/>
                  </a:lnTo>
                  <a:lnTo>
                    <a:pt x="2310631" y="145075"/>
                  </a:lnTo>
                  <a:lnTo>
                    <a:pt x="2330771" y="113182"/>
                  </a:lnTo>
                  <a:lnTo>
                    <a:pt x="2350815" y="130317"/>
                  </a:lnTo>
                  <a:lnTo>
                    <a:pt x="2370955" y="158565"/>
                  </a:lnTo>
                  <a:lnTo>
                    <a:pt x="2391007" y="164213"/>
                  </a:lnTo>
                  <a:lnTo>
                    <a:pt x="2411140" y="178882"/>
                  </a:lnTo>
                </a:path>
              </a:pathLst>
            </a:custGeom>
            <a:ln w="954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112695" y="527168"/>
              <a:ext cx="2553970" cy="1570990"/>
            </a:xfrm>
            <a:custGeom>
              <a:avLst/>
              <a:gdLst/>
              <a:ahLst/>
              <a:cxnLst/>
              <a:rect l="l" t="t" r="r" b="b"/>
              <a:pathLst>
                <a:path w="2553970" h="1570989">
                  <a:moveTo>
                    <a:pt x="29434" y="1541056"/>
                  </a:moveTo>
                  <a:lnTo>
                    <a:pt x="29434" y="0"/>
                  </a:lnTo>
                </a:path>
                <a:path w="2553970" h="1570989">
                  <a:moveTo>
                    <a:pt x="29434" y="1356795"/>
                  </a:moveTo>
                  <a:lnTo>
                    <a:pt x="0" y="1356795"/>
                  </a:lnTo>
                </a:path>
                <a:path w="2553970" h="1570989">
                  <a:moveTo>
                    <a:pt x="29434" y="945811"/>
                  </a:moveTo>
                  <a:lnTo>
                    <a:pt x="0" y="945811"/>
                  </a:lnTo>
                </a:path>
                <a:path w="2553970" h="1570989">
                  <a:moveTo>
                    <a:pt x="29434" y="534916"/>
                  </a:moveTo>
                  <a:lnTo>
                    <a:pt x="0" y="534916"/>
                  </a:lnTo>
                </a:path>
                <a:path w="2553970" h="1570989">
                  <a:moveTo>
                    <a:pt x="29434" y="124021"/>
                  </a:moveTo>
                  <a:lnTo>
                    <a:pt x="0" y="124021"/>
                  </a:lnTo>
                </a:path>
                <a:path w="2553970" h="1570989">
                  <a:moveTo>
                    <a:pt x="29434" y="1541056"/>
                  </a:moveTo>
                  <a:lnTo>
                    <a:pt x="2553941" y="1541056"/>
                  </a:lnTo>
                </a:path>
                <a:path w="2553970" h="1570989">
                  <a:moveTo>
                    <a:pt x="96232" y="1541056"/>
                  </a:moveTo>
                  <a:lnTo>
                    <a:pt x="96232" y="1570487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4" name="object 74"/>
          <p:cNvSpPr txBox="1"/>
          <p:nvPr/>
        </p:nvSpPr>
        <p:spPr>
          <a:xfrm>
            <a:off x="1006288" y="1850794"/>
            <a:ext cx="99060" cy="666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660"/>
              </a:lnSpc>
            </a:pPr>
            <a:r>
              <a:rPr sz="550" dirty="0">
                <a:latin typeface="Arial"/>
                <a:cs typeface="Arial"/>
              </a:rPr>
              <a:t>0</a:t>
            </a:r>
            <a:endParaRPr sz="550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1006288" y="998209"/>
            <a:ext cx="99060" cy="12827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660"/>
              </a:lnSpc>
            </a:pPr>
            <a:r>
              <a:rPr sz="550" dirty="0">
                <a:latin typeface="Arial"/>
                <a:cs typeface="Arial"/>
              </a:rPr>
              <a:t>.02</a:t>
            </a:r>
            <a:endParaRPr sz="550">
              <a:latin typeface="Arial"/>
              <a:cs typeface="Aria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893692" y="1104471"/>
            <a:ext cx="212090" cy="432434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58419">
              <a:lnSpc>
                <a:spcPts val="885"/>
              </a:lnSpc>
            </a:pPr>
            <a:r>
              <a:rPr sz="800" dirty="0">
                <a:latin typeface="Arial"/>
                <a:cs typeface="Arial"/>
              </a:rPr>
              <a:t>Inflation</a:t>
            </a:r>
            <a:endParaRPr sz="800">
              <a:latin typeface="Arial"/>
              <a:cs typeface="Arial"/>
            </a:endParaRPr>
          </a:p>
          <a:p>
            <a:pPr marL="12700">
              <a:lnSpc>
                <a:spcPts val="660"/>
              </a:lnSpc>
            </a:pPr>
            <a:r>
              <a:rPr sz="550" spc="10" dirty="0">
                <a:latin typeface="Arial"/>
                <a:cs typeface="Arial"/>
              </a:rPr>
              <a:t>.01</a:t>
            </a:r>
            <a:endParaRPr sz="550">
              <a:latin typeface="Arial"/>
              <a:cs typeface="Aria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1006288" y="587314"/>
            <a:ext cx="99060" cy="12827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660"/>
              </a:lnSpc>
            </a:pPr>
            <a:r>
              <a:rPr sz="550" dirty="0">
                <a:latin typeface="Arial"/>
                <a:cs typeface="Arial"/>
              </a:rPr>
              <a:t>.03</a:t>
            </a:r>
            <a:endParaRPr sz="550">
              <a:latin typeface="Arial"/>
              <a:cs typeface="Aria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1073413" y="2077666"/>
            <a:ext cx="271145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550" spc="15" dirty="0">
                <a:latin typeface="Arial"/>
                <a:cs typeface="Arial"/>
              </a:rPr>
              <a:t>1990q1</a:t>
            </a:r>
            <a:endParaRPr sz="550">
              <a:latin typeface="Arial"/>
              <a:cs typeface="Arial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1610711" y="2068224"/>
            <a:ext cx="0" cy="29845"/>
          </a:xfrm>
          <a:custGeom>
            <a:avLst/>
            <a:gdLst/>
            <a:ahLst/>
            <a:cxnLst/>
            <a:rect l="l" t="t" r="r" b="b"/>
            <a:pathLst>
              <a:path h="29844">
                <a:moveTo>
                  <a:pt x="0" y="0"/>
                </a:moveTo>
                <a:lnTo>
                  <a:pt x="0" y="29431"/>
                </a:lnTo>
              </a:path>
            </a:pathLst>
          </a:custGeom>
          <a:ln w="42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1475194" y="2077666"/>
            <a:ext cx="271145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550" spc="15" dirty="0">
                <a:latin typeface="Arial"/>
                <a:cs typeface="Arial"/>
              </a:rPr>
              <a:t>1995q1</a:t>
            </a:r>
            <a:endParaRPr sz="550">
              <a:latin typeface="Arial"/>
              <a:cs typeface="Arial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2012578" y="2068224"/>
            <a:ext cx="0" cy="29845"/>
          </a:xfrm>
          <a:custGeom>
            <a:avLst/>
            <a:gdLst/>
            <a:ahLst/>
            <a:cxnLst/>
            <a:rect l="l" t="t" r="r" b="b"/>
            <a:pathLst>
              <a:path h="29844">
                <a:moveTo>
                  <a:pt x="0" y="0"/>
                </a:moveTo>
                <a:lnTo>
                  <a:pt x="0" y="29431"/>
                </a:lnTo>
              </a:path>
            </a:pathLst>
          </a:custGeom>
          <a:ln w="42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 txBox="1"/>
          <p:nvPr/>
        </p:nvSpPr>
        <p:spPr>
          <a:xfrm>
            <a:off x="1877064" y="2077666"/>
            <a:ext cx="271145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550" spc="15" dirty="0">
                <a:latin typeface="Arial"/>
                <a:cs typeface="Arial"/>
              </a:rPr>
              <a:t>2000q1</a:t>
            </a:r>
            <a:endParaRPr sz="550">
              <a:latin typeface="Arial"/>
              <a:cs typeface="Arial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2414452" y="2068224"/>
            <a:ext cx="401955" cy="29845"/>
          </a:xfrm>
          <a:custGeom>
            <a:avLst/>
            <a:gdLst/>
            <a:ahLst/>
            <a:cxnLst/>
            <a:rect l="l" t="t" r="r" b="b"/>
            <a:pathLst>
              <a:path w="401955" h="29844">
                <a:moveTo>
                  <a:pt x="0" y="0"/>
                </a:moveTo>
                <a:lnTo>
                  <a:pt x="0" y="29431"/>
                </a:lnTo>
              </a:path>
              <a:path w="401955" h="29844">
                <a:moveTo>
                  <a:pt x="401874" y="0"/>
                </a:moveTo>
                <a:lnTo>
                  <a:pt x="401874" y="29431"/>
                </a:lnTo>
              </a:path>
            </a:pathLst>
          </a:custGeom>
          <a:ln w="42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 txBox="1"/>
          <p:nvPr/>
        </p:nvSpPr>
        <p:spPr>
          <a:xfrm>
            <a:off x="2680812" y="2077666"/>
            <a:ext cx="271145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550" spc="15" dirty="0">
                <a:latin typeface="Arial"/>
                <a:cs typeface="Arial"/>
              </a:rPr>
              <a:t>2010q1</a:t>
            </a:r>
            <a:endParaRPr sz="550">
              <a:latin typeface="Arial"/>
              <a:cs typeface="Arial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3218200" y="2068224"/>
            <a:ext cx="0" cy="29845"/>
          </a:xfrm>
          <a:custGeom>
            <a:avLst/>
            <a:gdLst/>
            <a:ahLst/>
            <a:cxnLst/>
            <a:rect l="l" t="t" r="r" b="b"/>
            <a:pathLst>
              <a:path h="29844">
                <a:moveTo>
                  <a:pt x="0" y="0"/>
                </a:moveTo>
                <a:lnTo>
                  <a:pt x="0" y="29431"/>
                </a:lnTo>
              </a:path>
            </a:pathLst>
          </a:custGeom>
          <a:ln w="42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 txBox="1"/>
          <p:nvPr/>
        </p:nvSpPr>
        <p:spPr>
          <a:xfrm>
            <a:off x="3082686" y="2077666"/>
            <a:ext cx="271145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550" spc="15" dirty="0">
                <a:latin typeface="Arial"/>
                <a:cs typeface="Arial"/>
              </a:rPr>
              <a:t>2015q1</a:t>
            </a:r>
            <a:endParaRPr sz="550">
              <a:latin typeface="Arial"/>
              <a:cs typeface="Arial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3619979" y="2068224"/>
            <a:ext cx="0" cy="29845"/>
          </a:xfrm>
          <a:custGeom>
            <a:avLst/>
            <a:gdLst/>
            <a:ahLst/>
            <a:cxnLst/>
            <a:rect l="l" t="t" r="r" b="b"/>
            <a:pathLst>
              <a:path h="29844">
                <a:moveTo>
                  <a:pt x="0" y="0"/>
                </a:moveTo>
                <a:lnTo>
                  <a:pt x="0" y="29431"/>
                </a:lnTo>
              </a:path>
            </a:pathLst>
          </a:custGeom>
          <a:ln w="42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 txBox="1"/>
          <p:nvPr/>
        </p:nvSpPr>
        <p:spPr>
          <a:xfrm>
            <a:off x="3484465" y="2077666"/>
            <a:ext cx="271145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550" spc="15" dirty="0">
                <a:latin typeface="Arial"/>
                <a:cs typeface="Arial"/>
              </a:rPr>
              <a:t>2020q1</a:t>
            </a:r>
            <a:endParaRPr sz="550">
              <a:latin typeface="Arial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2278938" y="2077666"/>
            <a:ext cx="271145" cy="22161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ts val="605"/>
              </a:lnSpc>
              <a:spcBef>
                <a:spcPts val="130"/>
              </a:spcBef>
            </a:pPr>
            <a:r>
              <a:rPr sz="550" spc="15" dirty="0">
                <a:latin typeface="Arial"/>
                <a:cs typeface="Arial"/>
              </a:rPr>
              <a:t>2005q1</a:t>
            </a:r>
            <a:endParaRPr sz="550">
              <a:latin typeface="Arial"/>
              <a:cs typeface="Arial"/>
            </a:endParaRPr>
          </a:p>
          <a:p>
            <a:pPr marL="16510">
              <a:lnSpc>
                <a:spcPts val="905"/>
              </a:lnSpc>
            </a:pPr>
            <a:r>
              <a:rPr sz="800" spc="5" dirty="0">
                <a:latin typeface="Arial"/>
                <a:cs typeface="Arial"/>
              </a:rPr>
              <a:t>Date</a:t>
            </a:r>
            <a:endParaRPr sz="800">
              <a:latin typeface="Arial"/>
              <a:cs typeface="Arial"/>
            </a:endParaRPr>
          </a:p>
        </p:txBody>
      </p:sp>
      <p:sp>
        <p:nvSpPr>
          <p:cNvPr id="90" name="object 90"/>
          <p:cNvSpPr/>
          <p:nvPr/>
        </p:nvSpPr>
        <p:spPr>
          <a:xfrm>
            <a:off x="1366031" y="2405304"/>
            <a:ext cx="276225" cy="0"/>
          </a:xfrm>
          <a:custGeom>
            <a:avLst/>
            <a:gdLst/>
            <a:ahLst/>
            <a:cxnLst/>
            <a:rect l="l" t="t" r="r" b="b"/>
            <a:pathLst>
              <a:path w="276225">
                <a:moveTo>
                  <a:pt x="0" y="0"/>
                </a:moveTo>
                <a:lnTo>
                  <a:pt x="42373" y="0"/>
                </a:lnTo>
              </a:path>
              <a:path w="276225">
                <a:moveTo>
                  <a:pt x="63605" y="0"/>
                </a:moveTo>
                <a:lnTo>
                  <a:pt x="106070" y="0"/>
                </a:lnTo>
              </a:path>
              <a:path w="276225">
                <a:moveTo>
                  <a:pt x="127213" y="0"/>
                </a:moveTo>
                <a:lnTo>
                  <a:pt x="169679" y="0"/>
                </a:lnTo>
              </a:path>
              <a:path w="276225">
                <a:moveTo>
                  <a:pt x="190821" y="0"/>
                </a:moveTo>
                <a:lnTo>
                  <a:pt x="233287" y="0"/>
                </a:lnTo>
              </a:path>
              <a:path w="276225">
                <a:moveTo>
                  <a:pt x="254517" y="0"/>
                </a:moveTo>
                <a:lnTo>
                  <a:pt x="275755" y="0"/>
                </a:lnTo>
              </a:path>
            </a:pathLst>
          </a:custGeom>
          <a:ln w="9543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1990980" y="2405304"/>
            <a:ext cx="271780" cy="0"/>
          </a:xfrm>
          <a:custGeom>
            <a:avLst/>
            <a:gdLst/>
            <a:ahLst/>
            <a:cxnLst/>
            <a:rect l="l" t="t" r="r" b="b"/>
            <a:pathLst>
              <a:path w="271780">
                <a:moveTo>
                  <a:pt x="0" y="0"/>
                </a:moveTo>
                <a:lnTo>
                  <a:pt x="16951" y="0"/>
                </a:lnTo>
              </a:path>
              <a:path w="271780">
                <a:moveTo>
                  <a:pt x="31811" y="0"/>
                </a:moveTo>
                <a:lnTo>
                  <a:pt x="48755" y="0"/>
                </a:lnTo>
              </a:path>
              <a:path w="271780">
                <a:moveTo>
                  <a:pt x="63608" y="0"/>
                </a:moveTo>
                <a:lnTo>
                  <a:pt x="80560" y="0"/>
                </a:lnTo>
              </a:path>
              <a:path w="271780">
                <a:moveTo>
                  <a:pt x="95413" y="0"/>
                </a:moveTo>
                <a:lnTo>
                  <a:pt x="112364" y="0"/>
                </a:lnTo>
              </a:path>
              <a:path w="271780">
                <a:moveTo>
                  <a:pt x="127217" y="0"/>
                </a:moveTo>
                <a:lnTo>
                  <a:pt x="144169" y="0"/>
                </a:lnTo>
              </a:path>
              <a:path w="271780">
                <a:moveTo>
                  <a:pt x="159022" y="0"/>
                </a:moveTo>
                <a:lnTo>
                  <a:pt x="175966" y="0"/>
                </a:lnTo>
              </a:path>
              <a:path w="271780">
                <a:moveTo>
                  <a:pt x="190826" y="0"/>
                </a:moveTo>
                <a:lnTo>
                  <a:pt x="207778" y="0"/>
                </a:lnTo>
              </a:path>
              <a:path w="271780">
                <a:moveTo>
                  <a:pt x="222631" y="0"/>
                </a:moveTo>
                <a:lnTo>
                  <a:pt x="239575" y="0"/>
                </a:lnTo>
              </a:path>
              <a:path w="271780">
                <a:moveTo>
                  <a:pt x="254435" y="0"/>
                </a:moveTo>
                <a:lnTo>
                  <a:pt x="271475" y="0"/>
                </a:lnTo>
              </a:path>
            </a:pathLst>
          </a:custGeom>
          <a:ln w="9543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2963956" y="2405304"/>
            <a:ext cx="276225" cy="0"/>
          </a:xfrm>
          <a:custGeom>
            <a:avLst/>
            <a:gdLst/>
            <a:ahLst/>
            <a:cxnLst/>
            <a:rect l="l" t="t" r="r" b="b"/>
            <a:pathLst>
              <a:path w="276225">
                <a:moveTo>
                  <a:pt x="0" y="0"/>
                </a:moveTo>
                <a:lnTo>
                  <a:pt x="275658" y="0"/>
                </a:lnTo>
              </a:path>
            </a:pathLst>
          </a:custGeom>
          <a:ln w="9543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 txBox="1"/>
          <p:nvPr/>
        </p:nvSpPr>
        <p:spPr>
          <a:xfrm>
            <a:off x="1336322" y="2338782"/>
            <a:ext cx="2136140" cy="133350"/>
          </a:xfrm>
          <a:prstGeom prst="rect">
            <a:avLst/>
          </a:prstGeom>
          <a:ln w="4241">
            <a:solidFill>
              <a:srgbClr val="000000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349250">
              <a:lnSpc>
                <a:spcPct val="100000"/>
              </a:lnSpc>
              <a:spcBef>
                <a:spcPts val="175"/>
              </a:spcBef>
              <a:tabLst>
                <a:tab pos="974090" algn="l"/>
                <a:tab pos="1946910" algn="l"/>
              </a:tabLst>
            </a:pPr>
            <a:r>
              <a:rPr sz="550" spc="15" dirty="0">
                <a:latin typeface="Arial"/>
                <a:cs typeface="Arial"/>
              </a:rPr>
              <a:t>w/o</a:t>
            </a:r>
            <a:r>
              <a:rPr sz="550" spc="5" dirty="0">
                <a:latin typeface="Arial"/>
                <a:cs typeface="Arial"/>
              </a:rPr>
              <a:t> </a:t>
            </a:r>
            <a:r>
              <a:rPr sz="550" spc="20" dirty="0">
                <a:latin typeface="Arial"/>
                <a:cs typeface="Arial"/>
              </a:rPr>
              <a:t>G	</a:t>
            </a:r>
            <a:r>
              <a:rPr sz="550" spc="10" dirty="0">
                <a:latin typeface="Arial"/>
                <a:cs typeface="Arial"/>
              </a:rPr>
              <a:t>w/ </a:t>
            </a:r>
            <a:r>
              <a:rPr sz="550" spc="15" dirty="0">
                <a:latin typeface="Arial"/>
                <a:cs typeface="Arial"/>
              </a:rPr>
              <a:t>G,</a:t>
            </a:r>
            <a:r>
              <a:rPr sz="550" spc="20" dirty="0">
                <a:latin typeface="Arial"/>
                <a:cs typeface="Arial"/>
              </a:rPr>
              <a:t> </a:t>
            </a:r>
            <a:r>
              <a:rPr sz="550" spc="10" dirty="0">
                <a:latin typeface="Arial"/>
                <a:cs typeface="Arial"/>
              </a:rPr>
              <a:t>exclude </a:t>
            </a:r>
            <a:r>
              <a:rPr sz="550" spc="20" dirty="0">
                <a:latin typeface="Arial"/>
                <a:cs typeface="Arial"/>
              </a:rPr>
              <a:t>G	</a:t>
            </a:r>
            <a:r>
              <a:rPr sz="550" spc="10" dirty="0">
                <a:latin typeface="Arial"/>
                <a:cs typeface="Arial"/>
              </a:rPr>
              <a:t>w/</a:t>
            </a:r>
            <a:r>
              <a:rPr sz="550" spc="-25" dirty="0">
                <a:latin typeface="Arial"/>
                <a:cs typeface="Arial"/>
              </a:rPr>
              <a:t> </a:t>
            </a:r>
            <a:r>
              <a:rPr sz="550" spc="20" dirty="0">
                <a:latin typeface="Arial"/>
                <a:cs typeface="Arial"/>
              </a:rPr>
              <a:t>G</a:t>
            </a:r>
            <a:endParaRPr sz="550">
              <a:latin typeface="Arial"/>
              <a:cs typeface="Arial"/>
            </a:endParaRPr>
          </a:p>
        </p:txBody>
      </p:sp>
      <p:sp>
        <p:nvSpPr>
          <p:cNvPr id="95" name="object 9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204"/>
              </a:spcBef>
            </a:pPr>
            <a:r>
              <a:rPr spc="-5" dirty="0"/>
              <a:t>11/16</a:t>
            </a:r>
          </a:p>
        </p:txBody>
      </p:sp>
      <p:sp>
        <p:nvSpPr>
          <p:cNvPr id="94" name="object 94"/>
          <p:cNvSpPr txBox="1"/>
          <p:nvPr/>
        </p:nvSpPr>
        <p:spPr>
          <a:xfrm>
            <a:off x="413283" y="2634405"/>
            <a:ext cx="3686810" cy="549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9390" marR="30480" indent="-161925">
              <a:lnSpc>
                <a:spcPct val="114599"/>
              </a:lnSpc>
              <a:spcBef>
                <a:spcPts val="100"/>
              </a:spcBef>
              <a:buChar char="•"/>
              <a:tabLst>
                <a:tab pos="20002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PC</a:t>
            </a:r>
            <a:r>
              <a:rPr sz="1000" spc="-5" dirty="0">
                <a:solidFill>
                  <a:srgbClr val="FF7F00"/>
                </a:solidFill>
                <a:latin typeface="LM Sans 10"/>
                <a:cs typeface="LM Sans 10"/>
              </a:rPr>
              <a:t>without </a:t>
            </a:r>
            <a:r>
              <a:rPr sz="1000" spc="-10" dirty="0">
                <a:solidFill>
                  <a:srgbClr val="FF7F00"/>
                </a:solidFill>
                <a:latin typeface="LM Sans 10"/>
                <a:cs typeface="LM Sans 10"/>
              </a:rPr>
              <a:t>G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predicts deep deflation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in the financial crisis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and 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large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inflation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in the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post-crisis</a:t>
            </a:r>
            <a:r>
              <a:rPr sz="1000" spc="5" dirty="0">
                <a:solidFill>
                  <a:srgbClr val="414159"/>
                </a:solidFill>
                <a:latin typeface="LM Sans 10"/>
                <a:cs typeface="LM Sans 10"/>
              </a:rPr>
              <a:t> period</a:t>
            </a:r>
            <a:endParaRPr sz="1000">
              <a:latin typeface="LM Sans 10"/>
              <a:cs typeface="LM Sans 10"/>
            </a:endParaRPr>
          </a:p>
          <a:p>
            <a:pPr marL="199390" indent="-161925">
              <a:lnSpc>
                <a:spcPct val="100000"/>
              </a:lnSpc>
              <a:spcBef>
                <a:spcPts val="175"/>
              </a:spcBef>
              <a:buChar char="•"/>
              <a:tabLst>
                <a:tab pos="20002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govt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expenditure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is a significant source of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variation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in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40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60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1050" baseline="-11904">
              <a:latin typeface="LM Sans 8"/>
              <a:cs typeface="LM Sans 8"/>
            </a:endParaRPr>
          </a:p>
        </p:txBody>
      </p:sp>
    </p:spTree>
  </p:cSld>
  <p:clrMapOvr>
    <a:masterClrMapping/>
  </p:clrMapOvr>
  <p:transition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4024629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The “missing disinflation” and “missing </a:t>
            </a:r>
            <a:r>
              <a:rPr spc="-10" dirty="0"/>
              <a:t>inflation”</a:t>
            </a:r>
            <a:r>
              <a:rPr spc="30" dirty="0"/>
              <a:t> </a:t>
            </a:r>
            <a:r>
              <a:rPr spc="-5" dirty="0"/>
              <a:t>puzzles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3456304" cy="5080"/>
            </a:xfrm>
            <a:custGeom>
              <a:avLst/>
              <a:gdLst/>
              <a:ahLst/>
              <a:cxnLst/>
              <a:rect l="l" t="t" r="r" b="b"/>
              <a:pathLst>
                <a:path w="3456304" h="5079">
                  <a:moveTo>
                    <a:pt x="0" y="5060"/>
                  </a:moveTo>
                  <a:lnTo>
                    <a:pt x="0" y="0"/>
                  </a:lnTo>
                  <a:lnTo>
                    <a:pt x="3456051" y="0"/>
                  </a:lnTo>
                  <a:lnTo>
                    <a:pt x="3456051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47294" y="900170"/>
            <a:ext cx="3816985" cy="1687195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“Missing”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disinflation puzzle during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Great</a:t>
            </a:r>
            <a:r>
              <a:rPr sz="1000" spc="2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Recession</a:t>
            </a:r>
            <a:endParaRPr sz="1000">
              <a:latin typeface="LM Sans 10"/>
              <a:cs typeface="LM Sans 10"/>
            </a:endParaRPr>
          </a:p>
          <a:p>
            <a:pPr marL="265430" marR="101600" indent="-161925">
              <a:lnSpc>
                <a:spcPct val="114599"/>
              </a:lnSpc>
              <a:spcBef>
                <a:spcPts val="229"/>
              </a:spcBef>
              <a:buChar char="•"/>
              <a:tabLst>
                <a:tab pos="26606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lack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of a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large</a:t>
            </a:r>
            <a:r>
              <a:rPr sz="1000" spc="-10" dirty="0">
                <a:solidFill>
                  <a:srgbClr val="FF7F00"/>
                </a:solidFill>
                <a:latin typeface="LM Sans 10"/>
                <a:cs typeface="LM Sans 10"/>
              </a:rPr>
              <a:t>deflation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,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given 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extraordinary decline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in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US 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output/increase in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unemployment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rate</a:t>
            </a:r>
            <a:endParaRPr sz="1000">
              <a:latin typeface="LM Sans 10"/>
              <a:cs typeface="LM Sans 10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414159"/>
              </a:buClr>
              <a:buFont typeface="LM Sans 10"/>
              <a:buChar char="•"/>
            </a:pPr>
            <a:endParaRPr sz="1050">
              <a:latin typeface="LM Sans 10"/>
              <a:cs typeface="LM Sans 10"/>
            </a:endParaRPr>
          </a:p>
          <a:p>
            <a:pPr marL="12700">
              <a:lnSpc>
                <a:spcPct val="100000"/>
              </a:lnSpc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“Missing”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inflation puzzle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in the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post-crisis</a:t>
            </a:r>
            <a:r>
              <a:rPr sz="1000" spc="2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5" dirty="0">
                <a:solidFill>
                  <a:srgbClr val="414159"/>
                </a:solidFill>
                <a:latin typeface="LM Sans 10"/>
                <a:cs typeface="LM Sans 10"/>
              </a:rPr>
              <a:t>period</a:t>
            </a:r>
            <a:endParaRPr sz="1000">
              <a:latin typeface="LM Sans 10"/>
              <a:cs typeface="LM Sans 10"/>
            </a:endParaRPr>
          </a:p>
          <a:p>
            <a:pPr marL="265430" marR="5080" indent="-161925">
              <a:lnSpc>
                <a:spcPct val="114599"/>
              </a:lnSpc>
              <a:spcBef>
                <a:spcPts val="229"/>
              </a:spcBef>
              <a:buChar char="•"/>
              <a:tabLst>
                <a:tab pos="26606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lack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of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</a:t>
            </a:r>
            <a:r>
              <a:rPr sz="1000" spc="-10" dirty="0">
                <a:solidFill>
                  <a:srgbClr val="FF7F00"/>
                </a:solidFill>
                <a:latin typeface="LM Sans 10"/>
                <a:cs typeface="LM Sans 10"/>
              </a:rPr>
              <a:t>inflation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post-crisis episode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(2010s),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given the  expansionary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monetary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policy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(e.g.,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Fed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funds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rates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staying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around 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ELB with a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large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size of QE)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and relatively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low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unemployment  rate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204"/>
              </a:spcBef>
            </a:pPr>
            <a:r>
              <a:rPr spc="-5" dirty="0"/>
              <a:t>12/16</a:t>
            </a: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78232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Motivation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288290" cy="5080"/>
            </a:xfrm>
            <a:custGeom>
              <a:avLst/>
              <a:gdLst/>
              <a:ahLst/>
              <a:cxnLst/>
              <a:rect l="l" t="t" r="r" b="b"/>
              <a:pathLst>
                <a:path w="288290" h="5079">
                  <a:moveTo>
                    <a:pt x="0" y="5060"/>
                  </a:moveTo>
                  <a:lnTo>
                    <a:pt x="0" y="0"/>
                  </a:lnTo>
                  <a:lnTo>
                    <a:pt x="288004" y="0"/>
                  </a:lnTo>
                  <a:lnTo>
                    <a:pt x="288004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47294" y="536099"/>
            <a:ext cx="3907154" cy="995044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Inflation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is a central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variable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of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interest,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especially in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recent</a:t>
            </a:r>
            <a:r>
              <a:rPr sz="1000" spc="5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20" dirty="0">
                <a:solidFill>
                  <a:srgbClr val="414159"/>
                </a:solidFill>
                <a:latin typeface="LM Sans 10"/>
                <a:cs typeface="LM Sans 10"/>
              </a:rPr>
              <a:t>years</a:t>
            </a:r>
            <a:endParaRPr sz="1000">
              <a:latin typeface="LM Sans 10"/>
              <a:cs typeface="LM Sans 10"/>
            </a:endParaRPr>
          </a:p>
          <a:p>
            <a:pPr marL="265430" marR="5080" indent="-161925">
              <a:lnSpc>
                <a:spcPct val="114599"/>
              </a:lnSpc>
              <a:spcBef>
                <a:spcPts val="229"/>
              </a:spcBef>
              <a:buChar char="•"/>
              <a:tabLst>
                <a:tab pos="266065" algn="l"/>
              </a:tabLst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inflation puzzles: higher-than-predicted inflation during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recession  and lower-than-predicted inflation during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</a:t>
            </a:r>
            <a:r>
              <a:rPr sz="1000" spc="2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recovery</a:t>
            </a:r>
            <a:endParaRPr sz="1000">
              <a:latin typeface="LM Sans 10"/>
              <a:cs typeface="LM Sans 10"/>
            </a:endParaRPr>
          </a:p>
          <a:p>
            <a:pPr marL="265430" marR="214629" indent="-161925">
              <a:lnSpc>
                <a:spcPct val="114599"/>
              </a:lnSpc>
              <a:spcBef>
                <a:spcPts val="295"/>
              </a:spcBef>
              <a:buChar char="•"/>
              <a:tabLst>
                <a:tab pos="266065" algn="l"/>
              </a:tabLst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inflation during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COVID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episode: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high debt, high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government 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expenditures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22749" y="3200860"/>
            <a:ext cx="213995" cy="155575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1/16</a:t>
            </a:r>
            <a:endParaRPr sz="700">
              <a:latin typeface="LM Sans 8"/>
              <a:cs typeface="LM Sans 8"/>
            </a:endParaRPr>
          </a:p>
        </p:txBody>
      </p:sp>
    </p:spTree>
  </p:cSld>
  <p:clrMapOvr>
    <a:masterClrMapping/>
  </p:clrMapOvr>
  <p:transition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283654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Predicted inflation </a:t>
            </a:r>
            <a:r>
              <a:rPr spc="-5" dirty="0"/>
              <a:t>dynamics versus</a:t>
            </a:r>
            <a:r>
              <a:rPr spc="10" dirty="0"/>
              <a:t> </a:t>
            </a:r>
            <a:r>
              <a:rPr spc="-5" dirty="0"/>
              <a:t>data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3744595" cy="5080"/>
            </a:xfrm>
            <a:custGeom>
              <a:avLst/>
              <a:gdLst/>
              <a:ahLst/>
              <a:cxnLst/>
              <a:rect l="l" t="t" r="r" b="b"/>
              <a:pathLst>
                <a:path w="3744595" h="5079">
                  <a:moveTo>
                    <a:pt x="0" y="5060"/>
                  </a:moveTo>
                  <a:lnTo>
                    <a:pt x="0" y="0"/>
                  </a:lnTo>
                  <a:lnTo>
                    <a:pt x="3744048" y="0"/>
                  </a:lnTo>
                  <a:lnTo>
                    <a:pt x="3744048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565794" y="706618"/>
            <a:ext cx="1668780" cy="958850"/>
            <a:chOff x="565794" y="706618"/>
            <a:chExt cx="1668780" cy="958850"/>
          </a:xfrm>
        </p:grpSpPr>
        <p:sp>
          <p:nvSpPr>
            <p:cNvPr id="8" name="object 8"/>
            <p:cNvSpPr/>
            <p:nvPr/>
          </p:nvSpPr>
          <p:spPr>
            <a:xfrm>
              <a:off x="585025" y="737097"/>
              <a:ext cx="1649730" cy="846455"/>
            </a:xfrm>
            <a:custGeom>
              <a:avLst/>
              <a:gdLst/>
              <a:ahLst/>
              <a:cxnLst/>
              <a:rect l="l" t="t" r="r" b="b"/>
              <a:pathLst>
                <a:path w="1649730" h="846455">
                  <a:moveTo>
                    <a:pt x="0" y="846274"/>
                  </a:moveTo>
                  <a:lnTo>
                    <a:pt x="1649377" y="846274"/>
                  </a:lnTo>
                </a:path>
                <a:path w="1649730" h="846455">
                  <a:moveTo>
                    <a:pt x="0" y="677009"/>
                  </a:moveTo>
                  <a:lnTo>
                    <a:pt x="1649377" y="677009"/>
                  </a:lnTo>
                </a:path>
                <a:path w="1649730" h="846455">
                  <a:moveTo>
                    <a:pt x="0" y="507738"/>
                  </a:moveTo>
                  <a:lnTo>
                    <a:pt x="1649377" y="507738"/>
                  </a:lnTo>
                </a:path>
                <a:path w="1649730" h="846455">
                  <a:moveTo>
                    <a:pt x="0" y="338473"/>
                  </a:moveTo>
                  <a:lnTo>
                    <a:pt x="1649377" y="338473"/>
                  </a:lnTo>
                </a:path>
                <a:path w="1649730" h="846455">
                  <a:moveTo>
                    <a:pt x="0" y="169207"/>
                  </a:moveTo>
                  <a:lnTo>
                    <a:pt x="1649377" y="169207"/>
                  </a:lnTo>
                </a:path>
                <a:path w="1649730" h="846455">
                  <a:moveTo>
                    <a:pt x="0" y="0"/>
                  </a:moveTo>
                  <a:lnTo>
                    <a:pt x="1649377" y="0"/>
                  </a:lnTo>
                </a:path>
              </a:pathLst>
            </a:custGeom>
            <a:ln w="4156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15508" y="773594"/>
              <a:ext cx="1575435" cy="687705"/>
            </a:xfrm>
            <a:custGeom>
              <a:avLst/>
              <a:gdLst/>
              <a:ahLst/>
              <a:cxnLst/>
              <a:rect l="l" t="t" r="r" b="b"/>
              <a:pathLst>
                <a:path w="1575435" h="687705">
                  <a:moveTo>
                    <a:pt x="0" y="160456"/>
                  </a:moveTo>
                  <a:lnTo>
                    <a:pt x="13098" y="105561"/>
                  </a:lnTo>
                  <a:lnTo>
                    <a:pt x="26256" y="75077"/>
                  </a:lnTo>
                  <a:lnTo>
                    <a:pt x="39355" y="3040"/>
                  </a:lnTo>
                  <a:lnTo>
                    <a:pt x="52452" y="29593"/>
                  </a:lnTo>
                  <a:lnTo>
                    <a:pt x="65611" y="0"/>
                  </a:lnTo>
                  <a:lnTo>
                    <a:pt x="78708" y="84069"/>
                  </a:lnTo>
                  <a:lnTo>
                    <a:pt x="91866" y="165219"/>
                  </a:lnTo>
                  <a:lnTo>
                    <a:pt x="104965" y="190939"/>
                  </a:lnTo>
                  <a:lnTo>
                    <a:pt x="118122" y="267027"/>
                  </a:lnTo>
                  <a:lnTo>
                    <a:pt x="131221" y="259705"/>
                  </a:lnTo>
                  <a:lnTo>
                    <a:pt x="144379" y="313349"/>
                  </a:lnTo>
                  <a:lnTo>
                    <a:pt x="157478" y="325853"/>
                  </a:lnTo>
                  <a:lnTo>
                    <a:pt x="170635" y="329842"/>
                  </a:lnTo>
                  <a:lnTo>
                    <a:pt x="183734" y="322697"/>
                  </a:lnTo>
                  <a:lnTo>
                    <a:pt x="196892" y="335081"/>
                  </a:lnTo>
                  <a:lnTo>
                    <a:pt x="209991" y="371934"/>
                  </a:lnTo>
                  <a:lnTo>
                    <a:pt x="223148" y="407898"/>
                  </a:lnTo>
                  <a:lnTo>
                    <a:pt x="236245" y="420517"/>
                  </a:lnTo>
                  <a:lnTo>
                    <a:pt x="249403" y="419627"/>
                  </a:lnTo>
                  <a:lnTo>
                    <a:pt x="262504" y="441893"/>
                  </a:lnTo>
                  <a:lnTo>
                    <a:pt x="275662" y="412362"/>
                  </a:lnTo>
                  <a:lnTo>
                    <a:pt x="288758" y="392892"/>
                  </a:lnTo>
                  <a:lnTo>
                    <a:pt x="301916" y="384915"/>
                  </a:lnTo>
                  <a:lnTo>
                    <a:pt x="315012" y="360859"/>
                  </a:lnTo>
                  <a:lnTo>
                    <a:pt x="328171" y="373840"/>
                  </a:lnTo>
                  <a:lnTo>
                    <a:pt x="341272" y="402894"/>
                  </a:lnTo>
                  <a:lnTo>
                    <a:pt x="354430" y="411824"/>
                  </a:lnTo>
                  <a:lnTo>
                    <a:pt x="367526" y="416885"/>
                  </a:lnTo>
                  <a:lnTo>
                    <a:pt x="380684" y="433555"/>
                  </a:lnTo>
                  <a:lnTo>
                    <a:pt x="393785" y="417125"/>
                  </a:lnTo>
                  <a:lnTo>
                    <a:pt x="406939" y="448619"/>
                  </a:lnTo>
                  <a:lnTo>
                    <a:pt x="420040" y="462432"/>
                  </a:lnTo>
                  <a:lnTo>
                    <a:pt x="433198" y="448561"/>
                  </a:lnTo>
                  <a:lnTo>
                    <a:pt x="446299" y="462196"/>
                  </a:lnTo>
                  <a:lnTo>
                    <a:pt x="459452" y="447132"/>
                  </a:lnTo>
                  <a:lnTo>
                    <a:pt x="472553" y="449216"/>
                  </a:lnTo>
                  <a:lnTo>
                    <a:pt x="485712" y="476187"/>
                  </a:lnTo>
                  <a:lnTo>
                    <a:pt x="498808" y="478030"/>
                  </a:lnTo>
                  <a:lnTo>
                    <a:pt x="511966" y="474638"/>
                  </a:lnTo>
                  <a:lnTo>
                    <a:pt x="525062" y="463327"/>
                  </a:lnTo>
                  <a:lnTo>
                    <a:pt x="538220" y="432367"/>
                  </a:lnTo>
                  <a:lnTo>
                    <a:pt x="551321" y="399738"/>
                  </a:lnTo>
                  <a:lnTo>
                    <a:pt x="564480" y="377294"/>
                  </a:lnTo>
                  <a:lnTo>
                    <a:pt x="577576" y="382177"/>
                  </a:lnTo>
                  <a:lnTo>
                    <a:pt x="590734" y="359608"/>
                  </a:lnTo>
                  <a:lnTo>
                    <a:pt x="603835" y="367171"/>
                  </a:lnTo>
                  <a:lnTo>
                    <a:pt x="616988" y="362885"/>
                  </a:lnTo>
                  <a:lnTo>
                    <a:pt x="630089" y="357169"/>
                  </a:lnTo>
                  <a:lnTo>
                    <a:pt x="643248" y="387888"/>
                  </a:lnTo>
                  <a:lnTo>
                    <a:pt x="669502" y="427662"/>
                  </a:lnTo>
                  <a:lnTo>
                    <a:pt x="682603" y="464813"/>
                  </a:lnTo>
                  <a:lnTo>
                    <a:pt x="695761" y="505718"/>
                  </a:lnTo>
                  <a:lnTo>
                    <a:pt x="708857" y="558231"/>
                  </a:lnTo>
                  <a:lnTo>
                    <a:pt x="722016" y="583413"/>
                  </a:lnTo>
                  <a:lnTo>
                    <a:pt x="735112" y="612588"/>
                  </a:lnTo>
                  <a:lnTo>
                    <a:pt x="748270" y="587286"/>
                  </a:lnTo>
                  <a:lnTo>
                    <a:pt x="761371" y="506016"/>
                  </a:lnTo>
                  <a:lnTo>
                    <a:pt x="774529" y="504587"/>
                  </a:lnTo>
                  <a:lnTo>
                    <a:pt x="787625" y="453801"/>
                  </a:lnTo>
                  <a:lnTo>
                    <a:pt x="800784" y="422365"/>
                  </a:lnTo>
                  <a:lnTo>
                    <a:pt x="813884" y="450702"/>
                  </a:lnTo>
                  <a:lnTo>
                    <a:pt x="826980" y="461181"/>
                  </a:lnTo>
                  <a:lnTo>
                    <a:pt x="840139" y="455350"/>
                  </a:lnTo>
                  <a:lnTo>
                    <a:pt x="853235" y="457967"/>
                  </a:lnTo>
                  <a:lnTo>
                    <a:pt x="866398" y="397121"/>
                  </a:lnTo>
                  <a:lnTo>
                    <a:pt x="879494" y="338771"/>
                  </a:lnTo>
                  <a:lnTo>
                    <a:pt x="892652" y="366041"/>
                  </a:lnTo>
                  <a:lnTo>
                    <a:pt x="905748" y="374912"/>
                  </a:lnTo>
                  <a:lnTo>
                    <a:pt x="918907" y="429269"/>
                  </a:lnTo>
                  <a:lnTo>
                    <a:pt x="932007" y="447787"/>
                  </a:lnTo>
                  <a:lnTo>
                    <a:pt x="945161" y="425280"/>
                  </a:lnTo>
                  <a:lnTo>
                    <a:pt x="958262" y="413252"/>
                  </a:lnTo>
                  <a:lnTo>
                    <a:pt x="971420" y="421234"/>
                  </a:lnTo>
                  <a:lnTo>
                    <a:pt x="984516" y="391881"/>
                  </a:lnTo>
                  <a:lnTo>
                    <a:pt x="997675" y="473565"/>
                  </a:lnTo>
                  <a:lnTo>
                    <a:pt x="1010775" y="517447"/>
                  </a:lnTo>
                  <a:lnTo>
                    <a:pt x="1023934" y="503096"/>
                  </a:lnTo>
                  <a:lnTo>
                    <a:pt x="1037030" y="556442"/>
                  </a:lnTo>
                  <a:lnTo>
                    <a:pt x="1050188" y="515658"/>
                  </a:lnTo>
                  <a:lnTo>
                    <a:pt x="1063284" y="584486"/>
                  </a:lnTo>
                  <a:lnTo>
                    <a:pt x="1076448" y="654979"/>
                  </a:lnTo>
                  <a:lnTo>
                    <a:pt x="1089543" y="664206"/>
                  </a:lnTo>
                  <a:lnTo>
                    <a:pt x="1102702" y="687608"/>
                  </a:lnTo>
                  <a:lnTo>
                    <a:pt x="1115798" y="627829"/>
                  </a:lnTo>
                  <a:lnTo>
                    <a:pt x="1128956" y="556624"/>
                  </a:lnTo>
                  <a:lnTo>
                    <a:pt x="1142057" y="489225"/>
                  </a:lnTo>
                  <a:lnTo>
                    <a:pt x="1155211" y="444809"/>
                  </a:lnTo>
                  <a:lnTo>
                    <a:pt x="1168311" y="430938"/>
                  </a:lnTo>
                  <a:lnTo>
                    <a:pt x="1181470" y="425045"/>
                  </a:lnTo>
                  <a:lnTo>
                    <a:pt x="1194566" y="467970"/>
                  </a:lnTo>
                  <a:lnTo>
                    <a:pt x="1207724" y="474518"/>
                  </a:lnTo>
                  <a:lnTo>
                    <a:pt x="1220825" y="472911"/>
                  </a:lnTo>
                  <a:lnTo>
                    <a:pt x="1233984" y="518871"/>
                  </a:lnTo>
                  <a:lnTo>
                    <a:pt x="1247079" y="509764"/>
                  </a:lnTo>
                  <a:lnTo>
                    <a:pt x="1260238" y="514291"/>
                  </a:lnTo>
                  <a:lnTo>
                    <a:pt x="1273334" y="527445"/>
                  </a:lnTo>
                  <a:lnTo>
                    <a:pt x="1286497" y="477674"/>
                  </a:lnTo>
                  <a:lnTo>
                    <a:pt x="1299593" y="501907"/>
                  </a:lnTo>
                  <a:lnTo>
                    <a:pt x="1312752" y="509586"/>
                  </a:lnTo>
                  <a:lnTo>
                    <a:pt x="1325847" y="512564"/>
                  </a:lnTo>
                  <a:lnTo>
                    <a:pt x="1339006" y="500238"/>
                  </a:lnTo>
                  <a:lnTo>
                    <a:pt x="1352107" y="486425"/>
                  </a:lnTo>
                  <a:lnTo>
                    <a:pt x="1365260" y="461835"/>
                  </a:lnTo>
                  <a:lnTo>
                    <a:pt x="1378361" y="426709"/>
                  </a:lnTo>
                  <a:lnTo>
                    <a:pt x="1391520" y="434571"/>
                  </a:lnTo>
                  <a:lnTo>
                    <a:pt x="1404615" y="430996"/>
                  </a:lnTo>
                  <a:lnTo>
                    <a:pt x="1417774" y="445348"/>
                  </a:lnTo>
                  <a:lnTo>
                    <a:pt x="1430875" y="444573"/>
                  </a:lnTo>
                  <a:lnTo>
                    <a:pt x="1444033" y="509288"/>
                  </a:lnTo>
                  <a:lnTo>
                    <a:pt x="1457129" y="524236"/>
                  </a:lnTo>
                  <a:lnTo>
                    <a:pt x="1470288" y="514527"/>
                  </a:lnTo>
                  <a:lnTo>
                    <a:pt x="1483388" y="485829"/>
                  </a:lnTo>
                  <a:lnTo>
                    <a:pt x="1496542" y="438496"/>
                  </a:lnTo>
                  <a:lnTo>
                    <a:pt x="1509643" y="434869"/>
                  </a:lnTo>
                  <a:lnTo>
                    <a:pt x="1522801" y="445526"/>
                  </a:lnTo>
                  <a:lnTo>
                    <a:pt x="1535897" y="458978"/>
                  </a:lnTo>
                  <a:lnTo>
                    <a:pt x="1549056" y="467257"/>
                  </a:lnTo>
                  <a:lnTo>
                    <a:pt x="1562156" y="422244"/>
                  </a:lnTo>
                  <a:lnTo>
                    <a:pt x="1575310" y="425160"/>
                  </a:lnTo>
                </a:path>
              </a:pathLst>
            </a:custGeom>
            <a:ln w="623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54864" y="1119573"/>
              <a:ext cx="262890" cy="237490"/>
            </a:xfrm>
            <a:custGeom>
              <a:avLst/>
              <a:gdLst/>
              <a:ahLst/>
              <a:cxnLst/>
              <a:rect l="l" t="t" r="r" b="b"/>
              <a:pathLst>
                <a:path w="262890" h="237490">
                  <a:moveTo>
                    <a:pt x="0" y="0"/>
                  </a:moveTo>
                  <a:lnTo>
                    <a:pt x="13096" y="22025"/>
                  </a:lnTo>
                </a:path>
                <a:path w="262890" h="237490">
                  <a:moveTo>
                    <a:pt x="13096" y="22025"/>
                  </a:moveTo>
                  <a:lnTo>
                    <a:pt x="13811" y="23993"/>
                  </a:lnTo>
                </a:path>
                <a:path w="262890" h="237490">
                  <a:moveTo>
                    <a:pt x="18635" y="36968"/>
                  </a:moveTo>
                  <a:lnTo>
                    <a:pt x="26256" y="57271"/>
                  </a:lnTo>
                </a:path>
                <a:path w="262890" h="237490">
                  <a:moveTo>
                    <a:pt x="26256" y="57271"/>
                  </a:moveTo>
                  <a:lnTo>
                    <a:pt x="28041" y="62987"/>
                  </a:lnTo>
                </a:path>
                <a:path w="262890" h="237490">
                  <a:moveTo>
                    <a:pt x="32268" y="76208"/>
                  </a:moveTo>
                  <a:lnTo>
                    <a:pt x="39353" y="98594"/>
                  </a:lnTo>
                </a:path>
                <a:path w="262890" h="237490">
                  <a:moveTo>
                    <a:pt x="39353" y="98594"/>
                  </a:moveTo>
                  <a:lnTo>
                    <a:pt x="40962" y="102520"/>
                  </a:lnTo>
                </a:path>
                <a:path w="262890" h="237490">
                  <a:moveTo>
                    <a:pt x="46141" y="115385"/>
                  </a:moveTo>
                  <a:lnTo>
                    <a:pt x="52510" y="131276"/>
                  </a:lnTo>
                </a:path>
                <a:path w="262890" h="237490">
                  <a:moveTo>
                    <a:pt x="52510" y="131276"/>
                  </a:moveTo>
                  <a:lnTo>
                    <a:pt x="57036" y="140865"/>
                  </a:lnTo>
                </a:path>
                <a:path w="262890" h="237490">
                  <a:moveTo>
                    <a:pt x="63050" y="153364"/>
                  </a:moveTo>
                  <a:lnTo>
                    <a:pt x="65610" y="158786"/>
                  </a:lnTo>
                </a:path>
                <a:path w="262890" h="237490">
                  <a:moveTo>
                    <a:pt x="65610" y="158786"/>
                  </a:moveTo>
                  <a:lnTo>
                    <a:pt x="76325" y="177598"/>
                  </a:lnTo>
                </a:path>
                <a:path w="262890" h="237490">
                  <a:moveTo>
                    <a:pt x="83292" y="189626"/>
                  </a:moveTo>
                  <a:lnTo>
                    <a:pt x="91866" y="204271"/>
                  </a:lnTo>
                </a:path>
                <a:path w="262890" h="237490">
                  <a:moveTo>
                    <a:pt x="91866" y="204271"/>
                  </a:moveTo>
                  <a:lnTo>
                    <a:pt x="97224" y="213561"/>
                  </a:lnTo>
                </a:path>
                <a:path w="262890" h="237490">
                  <a:moveTo>
                    <a:pt x="104191" y="225527"/>
                  </a:moveTo>
                  <a:lnTo>
                    <a:pt x="105023" y="227018"/>
                  </a:lnTo>
                </a:path>
                <a:path w="262890" h="237490">
                  <a:moveTo>
                    <a:pt x="105023" y="227018"/>
                  </a:moveTo>
                  <a:lnTo>
                    <a:pt x="118122" y="237314"/>
                  </a:lnTo>
                </a:path>
                <a:path w="262890" h="237490">
                  <a:moveTo>
                    <a:pt x="118122" y="237314"/>
                  </a:moveTo>
                  <a:lnTo>
                    <a:pt x="127113" y="234875"/>
                  </a:lnTo>
                </a:path>
                <a:path w="262890" h="237490">
                  <a:moveTo>
                    <a:pt x="138483" y="227432"/>
                  </a:moveTo>
                  <a:lnTo>
                    <a:pt x="144378" y="222313"/>
                  </a:lnTo>
                </a:path>
                <a:path w="262890" h="237490">
                  <a:moveTo>
                    <a:pt x="144378" y="222313"/>
                  </a:moveTo>
                  <a:lnTo>
                    <a:pt x="155751" y="206056"/>
                  </a:lnTo>
                </a:path>
                <a:path w="262890" h="237490">
                  <a:moveTo>
                    <a:pt x="164144" y="194985"/>
                  </a:moveTo>
                  <a:lnTo>
                    <a:pt x="170635" y="186648"/>
                  </a:lnTo>
                </a:path>
                <a:path w="262890" h="237490">
                  <a:moveTo>
                    <a:pt x="170635" y="186648"/>
                  </a:moveTo>
                  <a:lnTo>
                    <a:pt x="182840" y="174620"/>
                  </a:lnTo>
                </a:path>
                <a:path w="262890" h="237490">
                  <a:moveTo>
                    <a:pt x="190579" y="163193"/>
                  </a:moveTo>
                  <a:lnTo>
                    <a:pt x="196890" y="153427"/>
                  </a:lnTo>
                </a:path>
                <a:path w="262890" h="237490">
                  <a:moveTo>
                    <a:pt x="196890" y="153427"/>
                  </a:moveTo>
                  <a:lnTo>
                    <a:pt x="205881" y="140090"/>
                  </a:lnTo>
                </a:path>
                <a:path w="262890" h="237490">
                  <a:moveTo>
                    <a:pt x="213025" y="128240"/>
                  </a:moveTo>
                  <a:lnTo>
                    <a:pt x="223148" y="109010"/>
                  </a:lnTo>
                </a:path>
                <a:path w="262890" h="237490">
                  <a:moveTo>
                    <a:pt x="223148" y="109010"/>
                  </a:moveTo>
                  <a:lnTo>
                    <a:pt x="225828" y="103656"/>
                  </a:lnTo>
                </a:path>
                <a:path w="262890" h="237490">
                  <a:moveTo>
                    <a:pt x="231899" y="91267"/>
                  </a:moveTo>
                  <a:lnTo>
                    <a:pt x="236306" y="82400"/>
                  </a:lnTo>
                </a:path>
                <a:path w="262890" h="237490">
                  <a:moveTo>
                    <a:pt x="236306" y="82400"/>
                  </a:moveTo>
                  <a:lnTo>
                    <a:pt x="249402" y="70372"/>
                  </a:lnTo>
                </a:path>
                <a:path w="262890" h="237490">
                  <a:moveTo>
                    <a:pt x="261964" y="64478"/>
                  </a:moveTo>
                  <a:lnTo>
                    <a:pt x="262561" y="6418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17425" y="1183753"/>
              <a:ext cx="13335" cy="1905"/>
            </a:xfrm>
            <a:custGeom>
              <a:avLst/>
              <a:gdLst/>
              <a:ahLst/>
              <a:cxnLst/>
              <a:rect l="l" t="t" r="r" b="b"/>
              <a:pathLst>
                <a:path w="13334" h="1905">
                  <a:moveTo>
                    <a:pt x="-3117" y="714"/>
                  </a:moveTo>
                  <a:lnTo>
                    <a:pt x="16213" y="714"/>
                  </a:lnTo>
                </a:path>
              </a:pathLst>
            </a:custGeom>
            <a:ln w="7664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30521" y="1049195"/>
              <a:ext cx="693420" cy="274955"/>
            </a:xfrm>
            <a:custGeom>
              <a:avLst/>
              <a:gdLst/>
              <a:ahLst/>
              <a:cxnLst/>
              <a:rect l="l" t="t" r="r" b="b"/>
              <a:pathLst>
                <a:path w="693419" h="274955">
                  <a:moveTo>
                    <a:pt x="0" y="135986"/>
                  </a:moveTo>
                  <a:lnTo>
                    <a:pt x="13158" y="140033"/>
                  </a:lnTo>
                </a:path>
                <a:path w="693419" h="274955">
                  <a:moveTo>
                    <a:pt x="13158" y="140033"/>
                  </a:moveTo>
                  <a:lnTo>
                    <a:pt x="13221" y="140033"/>
                  </a:lnTo>
                </a:path>
                <a:path w="693419" h="274955">
                  <a:moveTo>
                    <a:pt x="26855" y="137771"/>
                  </a:moveTo>
                  <a:lnTo>
                    <a:pt x="39417" y="129674"/>
                  </a:lnTo>
                </a:path>
                <a:path w="693419" h="274955">
                  <a:moveTo>
                    <a:pt x="39417" y="129674"/>
                  </a:moveTo>
                  <a:lnTo>
                    <a:pt x="51325" y="125089"/>
                  </a:lnTo>
                </a:path>
                <a:path w="693419" h="274955">
                  <a:moveTo>
                    <a:pt x="63709" y="118839"/>
                  </a:moveTo>
                  <a:lnTo>
                    <a:pt x="65672" y="117829"/>
                  </a:lnTo>
                </a:path>
                <a:path w="693419" h="274955">
                  <a:moveTo>
                    <a:pt x="65672" y="117829"/>
                  </a:moveTo>
                  <a:lnTo>
                    <a:pt x="78772" y="106456"/>
                  </a:lnTo>
                </a:path>
                <a:path w="693419" h="274955">
                  <a:moveTo>
                    <a:pt x="78772" y="106456"/>
                  </a:moveTo>
                  <a:lnTo>
                    <a:pt x="85441" y="101750"/>
                  </a:lnTo>
                </a:path>
                <a:path w="693419" h="274955">
                  <a:moveTo>
                    <a:pt x="95799" y="92701"/>
                  </a:moveTo>
                  <a:lnTo>
                    <a:pt x="105027" y="82284"/>
                  </a:lnTo>
                </a:path>
                <a:path w="693419" h="274955">
                  <a:moveTo>
                    <a:pt x="105027" y="82284"/>
                  </a:moveTo>
                  <a:lnTo>
                    <a:pt x="114851" y="72580"/>
                  </a:lnTo>
                </a:path>
                <a:path w="693419" h="274955">
                  <a:moveTo>
                    <a:pt x="124733" y="62814"/>
                  </a:moveTo>
                  <a:lnTo>
                    <a:pt x="131286" y="56266"/>
                  </a:lnTo>
                </a:path>
                <a:path w="693419" h="274955">
                  <a:moveTo>
                    <a:pt x="131286" y="56266"/>
                  </a:moveTo>
                  <a:lnTo>
                    <a:pt x="144440" y="50728"/>
                  </a:lnTo>
                </a:path>
                <a:path w="693419" h="274955">
                  <a:moveTo>
                    <a:pt x="144440" y="50728"/>
                  </a:moveTo>
                  <a:lnTo>
                    <a:pt x="148370" y="49415"/>
                  </a:lnTo>
                </a:path>
                <a:path w="693419" h="274955">
                  <a:moveTo>
                    <a:pt x="161351" y="44478"/>
                  </a:moveTo>
                  <a:lnTo>
                    <a:pt x="170699" y="39951"/>
                  </a:lnTo>
                </a:path>
                <a:path w="693419" h="274955">
                  <a:moveTo>
                    <a:pt x="170699" y="39951"/>
                  </a:moveTo>
                  <a:lnTo>
                    <a:pt x="183795" y="37507"/>
                  </a:lnTo>
                </a:path>
                <a:path w="693419" h="274955">
                  <a:moveTo>
                    <a:pt x="183795" y="37507"/>
                  </a:moveTo>
                  <a:lnTo>
                    <a:pt x="187307" y="35722"/>
                  </a:lnTo>
                </a:path>
                <a:path w="693419" h="274955">
                  <a:moveTo>
                    <a:pt x="199513" y="29174"/>
                  </a:moveTo>
                  <a:lnTo>
                    <a:pt x="210049" y="22328"/>
                  </a:lnTo>
                </a:path>
                <a:path w="693419" h="274955">
                  <a:moveTo>
                    <a:pt x="210049" y="22328"/>
                  </a:moveTo>
                  <a:lnTo>
                    <a:pt x="223208" y="15602"/>
                  </a:lnTo>
                </a:path>
                <a:path w="693419" h="274955">
                  <a:moveTo>
                    <a:pt x="223208" y="15602"/>
                  </a:moveTo>
                  <a:lnTo>
                    <a:pt x="223506" y="15419"/>
                  </a:lnTo>
                </a:path>
                <a:path w="693419" h="274955">
                  <a:moveTo>
                    <a:pt x="235534" y="8457"/>
                  </a:moveTo>
                  <a:lnTo>
                    <a:pt x="236308" y="8039"/>
                  </a:lnTo>
                </a:path>
                <a:path w="693419" h="274955">
                  <a:moveTo>
                    <a:pt x="236308" y="8039"/>
                  </a:moveTo>
                  <a:lnTo>
                    <a:pt x="249467" y="3040"/>
                  </a:lnTo>
                </a:path>
                <a:path w="693419" h="274955">
                  <a:moveTo>
                    <a:pt x="249467" y="3040"/>
                  </a:moveTo>
                  <a:lnTo>
                    <a:pt x="261851" y="0"/>
                  </a:lnTo>
                </a:path>
                <a:path w="693419" h="274955">
                  <a:moveTo>
                    <a:pt x="274413" y="5479"/>
                  </a:moveTo>
                  <a:lnTo>
                    <a:pt x="275721" y="6071"/>
                  </a:lnTo>
                </a:path>
                <a:path w="693419" h="274955">
                  <a:moveTo>
                    <a:pt x="275721" y="6071"/>
                  </a:moveTo>
                  <a:lnTo>
                    <a:pt x="288822" y="19234"/>
                  </a:lnTo>
                </a:path>
                <a:path w="693419" h="274955">
                  <a:moveTo>
                    <a:pt x="288822" y="19234"/>
                  </a:moveTo>
                  <a:lnTo>
                    <a:pt x="292690" y="25840"/>
                  </a:lnTo>
                </a:path>
                <a:path w="693419" h="274955">
                  <a:moveTo>
                    <a:pt x="299599" y="37868"/>
                  </a:moveTo>
                  <a:lnTo>
                    <a:pt x="301976" y="41914"/>
                  </a:lnTo>
                </a:path>
                <a:path w="693419" h="274955">
                  <a:moveTo>
                    <a:pt x="301976" y="41914"/>
                  </a:moveTo>
                  <a:lnTo>
                    <a:pt x="308764" y="63887"/>
                  </a:lnTo>
                </a:path>
                <a:path w="693419" h="274955">
                  <a:moveTo>
                    <a:pt x="312873" y="77103"/>
                  </a:moveTo>
                  <a:lnTo>
                    <a:pt x="315076" y="84185"/>
                  </a:lnTo>
                </a:path>
                <a:path w="693419" h="274955">
                  <a:moveTo>
                    <a:pt x="315076" y="84185"/>
                  </a:moveTo>
                  <a:lnTo>
                    <a:pt x="321567" y="103420"/>
                  </a:lnTo>
                </a:path>
                <a:path w="693419" h="274955">
                  <a:moveTo>
                    <a:pt x="325974" y="116516"/>
                  </a:moveTo>
                  <a:lnTo>
                    <a:pt x="328235" y="123246"/>
                  </a:lnTo>
                </a:path>
                <a:path w="693419" h="274955">
                  <a:moveTo>
                    <a:pt x="328235" y="123246"/>
                  </a:moveTo>
                  <a:lnTo>
                    <a:pt x="334903" y="142775"/>
                  </a:lnTo>
                </a:path>
                <a:path w="693419" h="274955">
                  <a:moveTo>
                    <a:pt x="339368" y="155871"/>
                  </a:moveTo>
                  <a:lnTo>
                    <a:pt x="341336" y="161466"/>
                  </a:lnTo>
                </a:path>
                <a:path w="693419" h="274955">
                  <a:moveTo>
                    <a:pt x="341336" y="161466"/>
                  </a:moveTo>
                  <a:lnTo>
                    <a:pt x="351694" y="180639"/>
                  </a:lnTo>
                </a:path>
                <a:path w="693419" h="274955">
                  <a:moveTo>
                    <a:pt x="360561" y="190997"/>
                  </a:moveTo>
                  <a:lnTo>
                    <a:pt x="367590" y="196895"/>
                  </a:lnTo>
                </a:path>
                <a:path w="693419" h="274955">
                  <a:moveTo>
                    <a:pt x="367590" y="196895"/>
                  </a:moveTo>
                  <a:lnTo>
                    <a:pt x="380748" y="202250"/>
                  </a:lnTo>
                </a:path>
                <a:path w="693419" h="274955">
                  <a:moveTo>
                    <a:pt x="380748" y="202250"/>
                  </a:moveTo>
                  <a:lnTo>
                    <a:pt x="384318" y="204632"/>
                  </a:lnTo>
                </a:path>
                <a:path w="693419" h="274955">
                  <a:moveTo>
                    <a:pt x="395629" y="212671"/>
                  </a:moveTo>
                  <a:lnTo>
                    <a:pt x="407003" y="222553"/>
                  </a:lnTo>
                </a:path>
                <a:path w="693419" h="274955">
                  <a:moveTo>
                    <a:pt x="407003" y="222553"/>
                  </a:moveTo>
                  <a:lnTo>
                    <a:pt x="419627" y="222553"/>
                  </a:lnTo>
                </a:path>
                <a:path w="693419" h="274955">
                  <a:moveTo>
                    <a:pt x="433079" y="219339"/>
                  </a:moveTo>
                  <a:lnTo>
                    <a:pt x="433257" y="219339"/>
                  </a:lnTo>
                </a:path>
                <a:path w="693419" h="274955">
                  <a:moveTo>
                    <a:pt x="433257" y="219339"/>
                  </a:moveTo>
                  <a:lnTo>
                    <a:pt x="446358" y="206537"/>
                  </a:lnTo>
                </a:path>
                <a:path w="693419" h="274955">
                  <a:moveTo>
                    <a:pt x="446358" y="206537"/>
                  </a:moveTo>
                  <a:lnTo>
                    <a:pt x="451953" y="199214"/>
                  </a:lnTo>
                </a:path>
                <a:path w="693419" h="274955">
                  <a:moveTo>
                    <a:pt x="460767" y="188558"/>
                  </a:moveTo>
                  <a:lnTo>
                    <a:pt x="472612" y="180105"/>
                  </a:lnTo>
                </a:path>
                <a:path w="693419" h="274955">
                  <a:moveTo>
                    <a:pt x="472612" y="180105"/>
                  </a:moveTo>
                  <a:lnTo>
                    <a:pt x="483389" y="172599"/>
                  </a:lnTo>
                </a:path>
                <a:path w="693419" h="274955">
                  <a:moveTo>
                    <a:pt x="493810" y="163554"/>
                  </a:moveTo>
                  <a:lnTo>
                    <a:pt x="498872" y="158907"/>
                  </a:lnTo>
                </a:path>
                <a:path w="693419" h="274955">
                  <a:moveTo>
                    <a:pt x="498872" y="158907"/>
                  </a:moveTo>
                  <a:lnTo>
                    <a:pt x="511967" y="147716"/>
                  </a:lnTo>
                </a:path>
                <a:path w="693419" h="274955">
                  <a:moveTo>
                    <a:pt x="511967" y="147716"/>
                  </a:moveTo>
                  <a:lnTo>
                    <a:pt x="514705" y="145334"/>
                  </a:lnTo>
                </a:path>
                <a:path w="693419" h="274955">
                  <a:moveTo>
                    <a:pt x="525246" y="136342"/>
                  </a:moveTo>
                  <a:lnTo>
                    <a:pt x="538222" y="122472"/>
                  </a:lnTo>
                </a:path>
                <a:path w="693419" h="274955">
                  <a:moveTo>
                    <a:pt x="538222" y="122472"/>
                  </a:moveTo>
                  <a:lnTo>
                    <a:pt x="544832" y="116814"/>
                  </a:lnTo>
                </a:path>
                <a:path w="693419" h="274955">
                  <a:moveTo>
                    <a:pt x="555908" y="108597"/>
                  </a:moveTo>
                  <a:lnTo>
                    <a:pt x="564481" y="103598"/>
                  </a:lnTo>
                </a:path>
                <a:path w="693419" h="274955">
                  <a:moveTo>
                    <a:pt x="564481" y="103598"/>
                  </a:moveTo>
                  <a:lnTo>
                    <a:pt x="577279" y="91272"/>
                  </a:lnTo>
                </a:path>
                <a:path w="693419" h="274955">
                  <a:moveTo>
                    <a:pt x="590379" y="86749"/>
                  </a:moveTo>
                  <a:lnTo>
                    <a:pt x="590735" y="86629"/>
                  </a:lnTo>
                </a:path>
                <a:path w="693419" h="274955">
                  <a:moveTo>
                    <a:pt x="590735" y="86629"/>
                  </a:moveTo>
                  <a:lnTo>
                    <a:pt x="603894" y="84666"/>
                  </a:lnTo>
                </a:path>
                <a:path w="693419" h="274955">
                  <a:moveTo>
                    <a:pt x="603894" y="84666"/>
                  </a:moveTo>
                  <a:lnTo>
                    <a:pt x="616995" y="87105"/>
                  </a:lnTo>
                </a:path>
                <a:path w="693419" h="274955">
                  <a:moveTo>
                    <a:pt x="616995" y="87105"/>
                  </a:moveTo>
                  <a:lnTo>
                    <a:pt x="617466" y="87524"/>
                  </a:lnTo>
                </a:path>
                <a:path w="693419" h="274955">
                  <a:moveTo>
                    <a:pt x="628185" y="96396"/>
                  </a:moveTo>
                  <a:lnTo>
                    <a:pt x="630148" y="98060"/>
                  </a:lnTo>
                </a:path>
                <a:path w="693419" h="274955">
                  <a:moveTo>
                    <a:pt x="630148" y="98060"/>
                  </a:moveTo>
                  <a:lnTo>
                    <a:pt x="643249" y="111219"/>
                  </a:lnTo>
                </a:path>
                <a:path w="693419" h="274955">
                  <a:moveTo>
                    <a:pt x="643249" y="111219"/>
                  </a:moveTo>
                  <a:lnTo>
                    <a:pt x="646761" y="116694"/>
                  </a:lnTo>
                </a:path>
                <a:path w="693419" h="274955">
                  <a:moveTo>
                    <a:pt x="654267" y="128366"/>
                  </a:moveTo>
                  <a:lnTo>
                    <a:pt x="656407" y="131700"/>
                  </a:lnTo>
                </a:path>
                <a:path w="693419" h="274955">
                  <a:moveTo>
                    <a:pt x="656407" y="131700"/>
                  </a:moveTo>
                  <a:lnTo>
                    <a:pt x="665337" y="153730"/>
                  </a:lnTo>
                </a:path>
                <a:path w="693419" h="274955">
                  <a:moveTo>
                    <a:pt x="670220" y="166648"/>
                  </a:moveTo>
                  <a:lnTo>
                    <a:pt x="677543" y="193383"/>
                  </a:lnTo>
                </a:path>
                <a:path w="693419" h="274955">
                  <a:moveTo>
                    <a:pt x="681175" y="206778"/>
                  </a:moveTo>
                  <a:lnTo>
                    <a:pt x="682662" y="212137"/>
                  </a:lnTo>
                </a:path>
                <a:path w="693419" h="274955">
                  <a:moveTo>
                    <a:pt x="682662" y="212137"/>
                  </a:moveTo>
                  <a:lnTo>
                    <a:pt x="686352" y="233927"/>
                  </a:lnTo>
                </a:path>
                <a:path w="693419" h="274955">
                  <a:moveTo>
                    <a:pt x="688676" y="247619"/>
                  </a:moveTo>
                  <a:lnTo>
                    <a:pt x="693261" y="274889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626164" y="1337777"/>
              <a:ext cx="635" cy="1270"/>
            </a:xfrm>
            <a:custGeom>
              <a:avLst/>
              <a:gdLst/>
              <a:ahLst/>
              <a:cxnLst/>
              <a:rect l="l" t="t" r="r" b="b"/>
              <a:pathLst>
                <a:path w="635" h="1269">
                  <a:moveTo>
                    <a:pt x="-3117" y="356"/>
                  </a:moveTo>
                  <a:lnTo>
                    <a:pt x="3237" y="356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626284" y="1338489"/>
              <a:ext cx="9525" cy="67945"/>
            </a:xfrm>
            <a:custGeom>
              <a:avLst/>
              <a:gdLst/>
              <a:ahLst/>
              <a:cxnLst/>
              <a:rect l="l" t="t" r="r" b="b"/>
              <a:pathLst>
                <a:path w="9525" h="67944">
                  <a:moveTo>
                    <a:pt x="0" y="0"/>
                  </a:moveTo>
                  <a:lnTo>
                    <a:pt x="3690" y="26735"/>
                  </a:lnTo>
                </a:path>
                <a:path w="9525" h="67944">
                  <a:moveTo>
                    <a:pt x="5595" y="40428"/>
                  </a:moveTo>
                  <a:lnTo>
                    <a:pt x="9463" y="67875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637657" y="1420115"/>
              <a:ext cx="1905" cy="12700"/>
            </a:xfrm>
            <a:custGeom>
              <a:avLst/>
              <a:gdLst/>
              <a:ahLst/>
              <a:cxnLst/>
              <a:rect l="l" t="t" r="r" b="b"/>
              <a:pathLst>
                <a:path w="1905" h="12700">
                  <a:moveTo>
                    <a:pt x="892" y="-3117"/>
                  </a:moveTo>
                  <a:lnTo>
                    <a:pt x="892" y="15799"/>
                  </a:lnTo>
                </a:path>
              </a:pathLst>
            </a:custGeom>
            <a:ln w="802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639442" y="1099207"/>
              <a:ext cx="525145" cy="516255"/>
            </a:xfrm>
            <a:custGeom>
              <a:avLst/>
              <a:gdLst/>
              <a:ahLst/>
              <a:cxnLst/>
              <a:rect l="l" t="t" r="r" b="b"/>
              <a:pathLst>
                <a:path w="525144" h="516255">
                  <a:moveTo>
                    <a:pt x="0" y="333590"/>
                  </a:moveTo>
                  <a:lnTo>
                    <a:pt x="2318" y="348297"/>
                  </a:lnTo>
                </a:path>
                <a:path w="525144" h="516255">
                  <a:moveTo>
                    <a:pt x="4464" y="361995"/>
                  </a:moveTo>
                  <a:lnTo>
                    <a:pt x="8751" y="389380"/>
                  </a:lnTo>
                </a:path>
                <a:path w="525144" h="516255">
                  <a:moveTo>
                    <a:pt x="10892" y="403072"/>
                  </a:moveTo>
                  <a:lnTo>
                    <a:pt x="13095" y="417125"/>
                  </a:lnTo>
                </a:path>
                <a:path w="525144" h="516255">
                  <a:moveTo>
                    <a:pt x="13095" y="417125"/>
                  </a:moveTo>
                  <a:lnTo>
                    <a:pt x="15597" y="430342"/>
                  </a:lnTo>
                </a:path>
                <a:path w="525144" h="516255">
                  <a:moveTo>
                    <a:pt x="18157" y="443976"/>
                  </a:moveTo>
                  <a:lnTo>
                    <a:pt x="23276" y="471184"/>
                  </a:lnTo>
                </a:path>
                <a:path w="525144" h="516255">
                  <a:moveTo>
                    <a:pt x="25835" y="484817"/>
                  </a:moveTo>
                  <a:lnTo>
                    <a:pt x="26254" y="487140"/>
                  </a:lnTo>
                </a:path>
                <a:path w="525144" h="516255">
                  <a:moveTo>
                    <a:pt x="26254" y="487140"/>
                  </a:moveTo>
                  <a:lnTo>
                    <a:pt x="36612" y="510299"/>
                  </a:lnTo>
                </a:path>
                <a:path w="525144" h="516255">
                  <a:moveTo>
                    <a:pt x="46437" y="515659"/>
                  </a:moveTo>
                  <a:lnTo>
                    <a:pt x="52513" y="514944"/>
                  </a:lnTo>
                </a:path>
                <a:path w="525144" h="516255">
                  <a:moveTo>
                    <a:pt x="52513" y="514944"/>
                  </a:moveTo>
                  <a:lnTo>
                    <a:pt x="65609" y="502918"/>
                  </a:lnTo>
                </a:path>
                <a:path w="525144" h="516255">
                  <a:moveTo>
                    <a:pt x="65609" y="502918"/>
                  </a:moveTo>
                  <a:lnTo>
                    <a:pt x="67870" y="499822"/>
                  </a:lnTo>
                </a:path>
                <a:path w="525144" h="516255">
                  <a:moveTo>
                    <a:pt x="76088" y="488689"/>
                  </a:moveTo>
                  <a:lnTo>
                    <a:pt x="78767" y="485056"/>
                  </a:lnTo>
                </a:path>
                <a:path w="525144" h="516255">
                  <a:moveTo>
                    <a:pt x="78767" y="485056"/>
                  </a:moveTo>
                  <a:lnTo>
                    <a:pt x="89722" y="464575"/>
                  </a:lnTo>
                </a:path>
                <a:path w="525144" h="516255">
                  <a:moveTo>
                    <a:pt x="97401" y="453026"/>
                  </a:moveTo>
                  <a:lnTo>
                    <a:pt x="105022" y="442605"/>
                  </a:lnTo>
                </a:path>
                <a:path w="525144" h="516255">
                  <a:moveTo>
                    <a:pt x="105022" y="442605"/>
                  </a:moveTo>
                  <a:lnTo>
                    <a:pt x="114668" y="431410"/>
                  </a:lnTo>
                </a:path>
                <a:path w="525144" h="516255">
                  <a:moveTo>
                    <a:pt x="122049" y="419805"/>
                  </a:moveTo>
                  <a:lnTo>
                    <a:pt x="131276" y="401763"/>
                  </a:lnTo>
                </a:path>
                <a:path w="525144" h="516255">
                  <a:moveTo>
                    <a:pt x="131276" y="401763"/>
                  </a:moveTo>
                  <a:lnTo>
                    <a:pt x="135327" y="395509"/>
                  </a:lnTo>
                </a:path>
                <a:path w="525144" h="516255">
                  <a:moveTo>
                    <a:pt x="142890" y="383900"/>
                  </a:moveTo>
                  <a:lnTo>
                    <a:pt x="144377" y="381638"/>
                  </a:lnTo>
                </a:path>
                <a:path w="525144" h="516255">
                  <a:moveTo>
                    <a:pt x="144377" y="381638"/>
                  </a:moveTo>
                  <a:lnTo>
                    <a:pt x="157357" y="360267"/>
                  </a:lnTo>
                </a:path>
                <a:path w="525144" h="516255">
                  <a:moveTo>
                    <a:pt x="164502" y="348360"/>
                  </a:moveTo>
                  <a:lnTo>
                    <a:pt x="170631" y="338179"/>
                  </a:lnTo>
                </a:path>
                <a:path w="525144" h="516255">
                  <a:moveTo>
                    <a:pt x="170631" y="338179"/>
                  </a:moveTo>
                  <a:lnTo>
                    <a:pt x="180754" y="326031"/>
                  </a:lnTo>
                </a:path>
                <a:path w="525144" h="516255">
                  <a:moveTo>
                    <a:pt x="192007" y="318588"/>
                  </a:moveTo>
                  <a:lnTo>
                    <a:pt x="196891" y="316327"/>
                  </a:lnTo>
                </a:path>
                <a:path w="525144" h="516255">
                  <a:moveTo>
                    <a:pt x="196891" y="316327"/>
                  </a:moveTo>
                  <a:lnTo>
                    <a:pt x="210049" y="310434"/>
                  </a:lnTo>
                </a:path>
                <a:path w="525144" h="516255">
                  <a:moveTo>
                    <a:pt x="210049" y="310434"/>
                  </a:moveTo>
                  <a:lnTo>
                    <a:pt x="216717" y="306147"/>
                  </a:lnTo>
                </a:path>
                <a:path w="525144" h="516255">
                  <a:moveTo>
                    <a:pt x="228206" y="298348"/>
                  </a:moveTo>
                  <a:lnTo>
                    <a:pt x="236303" y="292570"/>
                  </a:lnTo>
                </a:path>
                <a:path w="525144" h="516255">
                  <a:moveTo>
                    <a:pt x="236303" y="292570"/>
                  </a:moveTo>
                  <a:lnTo>
                    <a:pt x="247792" y="279055"/>
                  </a:lnTo>
                </a:path>
                <a:path w="525144" h="516255">
                  <a:moveTo>
                    <a:pt x="254942" y="267205"/>
                  </a:moveTo>
                  <a:lnTo>
                    <a:pt x="262563" y="253571"/>
                  </a:lnTo>
                </a:path>
                <a:path w="525144" h="516255">
                  <a:moveTo>
                    <a:pt x="262563" y="253571"/>
                  </a:moveTo>
                  <a:lnTo>
                    <a:pt x="269106" y="243390"/>
                  </a:lnTo>
                </a:path>
                <a:path w="525144" h="516255">
                  <a:moveTo>
                    <a:pt x="276491" y="231723"/>
                  </a:moveTo>
                  <a:lnTo>
                    <a:pt x="288817" y="209756"/>
                  </a:lnTo>
                </a:path>
                <a:path w="525144" h="516255">
                  <a:moveTo>
                    <a:pt x="288817" y="209756"/>
                  </a:moveTo>
                  <a:lnTo>
                    <a:pt x="290068" y="207610"/>
                  </a:lnTo>
                </a:path>
                <a:path w="525144" h="516255">
                  <a:moveTo>
                    <a:pt x="297092" y="195645"/>
                  </a:moveTo>
                  <a:lnTo>
                    <a:pt x="301913" y="187307"/>
                  </a:lnTo>
                </a:path>
                <a:path w="525144" h="516255">
                  <a:moveTo>
                    <a:pt x="301913" y="187307"/>
                  </a:moveTo>
                  <a:lnTo>
                    <a:pt x="313941" y="173792"/>
                  </a:lnTo>
                </a:path>
                <a:path w="525144" h="516255">
                  <a:moveTo>
                    <a:pt x="321441" y="162125"/>
                  </a:moveTo>
                  <a:lnTo>
                    <a:pt x="328172" y="151050"/>
                  </a:lnTo>
                </a:path>
                <a:path w="525144" h="516255">
                  <a:moveTo>
                    <a:pt x="328172" y="151050"/>
                  </a:moveTo>
                  <a:lnTo>
                    <a:pt x="338175" y="140273"/>
                  </a:lnTo>
                </a:path>
                <a:path w="525144" h="516255">
                  <a:moveTo>
                    <a:pt x="347638" y="130150"/>
                  </a:moveTo>
                  <a:lnTo>
                    <a:pt x="354427" y="122948"/>
                  </a:lnTo>
                </a:path>
                <a:path w="525144" h="516255">
                  <a:moveTo>
                    <a:pt x="354427" y="122948"/>
                  </a:moveTo>
                  <a:lnTo>
                    <a:pt x="367585" y="112171"/>
                  </a:lnTo>
                </a:path>
                <a:path w="525144" h="516255">
                  <a:moveTo>
                    <a:pt x="367585" y="112171"/>
                  </a:moveTo>
                  <a:lnTo>
                    <a:pt x="368360" y="111993"/>
                  </a:lnTo>
                </a:path>
                <a:path w="525144" h="516255">
                  <a:moveTo>
                    <a:pt x="381816" y="108779"/>
                  </a:moveTo>
                  <a:lnTo>
                    <a:pt x="393839" y="103954"/>
                  </a:lnTo>
                </a:path>
                <a:path w="525144" h="516255">
                  <a:moveTo>
                    <a:pt x="393839" y="103954"/>
                  </a:moveTo>
                  <a:lnTo>
                    <a:pt x="406522" y="96511"/>
                  </a:lnTo>
                </a:path>
                <a:path w="525144" h="516255">
                  <a:moveTo>
                    <a:pt x="416283" y="86629"/>
                  </a:moveTo>
                  <a:lnTo>
                    <a:pt x="420099" y="82640"/>
                  </a:lnTo>
                </a:path>
                <a:path w="525144" h="516255">
                  <a:moveTo>
                    <a:pt x="420099" y="82640"/>
                  </a:moveTo>
                  <a:lnTo>
                    <a:pt x="433195" y="68770"/>
                  </a:lnTo>
                </a:path>
                <a:path w="525144" h="516255">
                  <a:moveTo>
                    <a:pt x="433195" y="68770"/>
                  </a:moveTo>
                  <a:lnTo>
                    <a:pt x="435278" y="66504"/>
                  </a:lnTo>
                </a:path>
                <a:path w="525144" h="516255">
                  <a:moveTo>
                    <a:pt x="444568" y="56266"/>
                  </a:moveTo>
                  <a:lnTo>
                    <a:pt x="446353" y="54298"/>
                  </a:lnTo>
                </a:path>
                <a:path w="525144" h="516255">
                  <a:moveTo>
                    <a:pt x="446353" y="54298"/>
                  </a:moveTo>
                  <a:lnTo>
                    <a:pt x="459454" y="41616"/>
                  </a:lnTo>
                </a:path>
                <a:path w="525144" h="516255">
                  <a:moveTo>
                    <a:pt x="459454" y="41616"/>
                  </a:moveTo>
                  <a:lnTo>
                    <a:pt x="464751" y="37392"/>
                  </a:lnTo>
                </a:path>
                <a:path w="525144" h="516255">
                  <a:moveTo>
                    <a:pt x="475287" y="28400"/>
                  </a:moveTo>
                  <a:lnTo>
                    <a:pt x="485708" y="17507"/>
                  </a:lnTo>
                </a:path>
                <a:path w="525144" h="516255">
                  <a:moveTo>
                    <a:pt x="485708" y="17507"/>
                  </a:moveTo>
                  <a:lnTo>
                    <a:pt x="496543" y="10954"/>
                  </a:lnTo>
                </a:path>
                <a:path w="525144" h="516255">
                  <a:moveTo>
                    <a:pt x="509759" y="7264"/>
                  </a:moveTo>
                  <a:lnTo>
                    <a:pt x="511963" y="6788"/>
                  </a:lnTo>
                </a:path>
                <a:path w="525144" h="516255">
                  <a:moveTo>
                    <a:pt x="511963" y="6788"/>
                  </a:moveTo>
                  <a:lnTo>
                    <a:pt x="525121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164564" y="1097600"/>
              <a:ext cx="10795" cy="1905"/>
            </a:xfrm>
            <a:custGeom>
              <a:avLst/>
              <a:gdLst/>
              <a:ahLst/>
              <a:cxnLst/>
              <a:rect l="l" t="t" r="r" b="b"/>
              <a:pathLst>
                <a:path w="10794" h="1905">
                  <a:moveTo>
                    <a:pt x="-3117" y="803"/>
                  </a:moveTo>
                  <a:lnTo>
                    <a:pt x="13658" y="803"/>
                  </a:lnTo>
                </a:path>
              </a:pathLst>
            </a:custGeom>
            <a:ln w="7842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54864" y="1092900"/>
              <a:ext cx="1536065" cy="132715"/>
            </a:xfrm>
            <a:custGeom>
              <a:avLst/>
              <a:gdLst/>
              <a:ahLst/>
              <a:cxnLst/>
              <a:rect l="l" t="t" r="r" b="b"/>
              <a:pathLst>
                <a:path w="1536064" h="132715">
                  <a:moveTo>
                    <a:pt x="1533515" y="832"/>
                  </a:moveTo>
                  <a:lnTo>
                    <a:pt x="1535954" y="0"/>
                  </a:lnTo>
                </a:path>
                <a:path w="1536064" h="132715">
                  <a:moveTo>
                    <a:pt x="0" y="65431"/>
                  </a:moveTo>
                  <a:lnTo>
                    <a:pt x="10298" y="69597"/>
                  </a:lnTo>
                </a:path>
                <a:path w="1536064" h="132715">
                  <a:moveTo>
                    <a:pt x="18992" y="73826"/>
                  </a:moveTo>
                  <a:lnTo>
                    <a:pt x="26256" y="77695"/>
                  </a:lnTo>
                </a:path>
                <a:path w="1536064" h="132715">
                  <a:moveTo>
                    <a:pt x="26256" y="77695"/>
                  </a:moveTo>
                  <a:lnTo>
                    <a:pt x="28458" y="79480"/>
                  </a:lnTo>
                </a:path>
                <a:path w="1536064" h="132715">
                  <a:moveTo>
                    <a:pt x="36137" y="85436"/>
                  </a:moveTo>
                  <a:lnTo>
                    <a:pt x="39353" y="87933"/>
                  </a:lnTo>
                </a:path>
                <a:path w="1536064" h="132715">
                  <a:moveTo>
                    <a:pt x="39353" y="87933"/>
                  </a:moveTo>
                  <a:lnTo>
                    <a:pt x="45248" y="91685"/>
                  </a:lnTo>
                </a:path>
                <a:path w="1536064" h="132715">
                  <a:moveTo>
                    <a:pt x="53463" y="96867"/>
                  </a:moveTo>
                  <a:lnTo>
                    <a:pt x="63110" y="102284"/>
                  </a:lnTo>
                </a:path>
                <a:path w="1536064" h="132715">
                  <a:moveTo>
                    <a:pt x="71445" y="107225"/>
                  </a:moveTo>
                  <a:lnTo>
                    <a:pt x="78767" y="111690"/>
                  </a:lnTo>
                </a:path>
                <a:path w="1536064" h="132715">
                  <a:moveTo>
                    <a:pt x="78767" y="111690"/>
                  </a:moveTo>
                  <a:lnTo>
                    <a:pt x="81029" y="112821"/>
                  </a:lnTo>
                </a:path>
                <a:path w="1536064" h="132715">
                  <a:moveTo>
                    <a:pt x="89722" y="117107"/>
                  </a:moveTo>
                  <a:lnTo>
                    <a:pt x="91866" y="118180"/>
                  </a:lnTo>
                </a:path>
                <a:path w="1536064" h="132715">
                  <a:moveTo>
                    <a:pt x="91866" y="118180"/>
                  </a:moveTo>
                  <a:lnTo>
                    <a:pt x="99427" y="122409"/>
                  </a:lnTo>
                </a:path>
                <a:path w="1536064" h="132715">
                  <a:moveTo>
                    <a:pt x="108000" y="126932"/>
                  </a:moveTo>
                  <a:lnTo>
                    <a:pt x="118122" y="131276"/>
                  </a:lnTo>
                </a:path>
                <a:path w="1536064" h="132715">
                  <a:moveTo>
                    <a:pt x="118122" y="131276"/>
                  </a:moveTo>
                  <a:lnTo>
                    <a:pt x="118182" y="131276"/>
                  </a:lnTo>
                </a:path>
                <a:path w="1536064" h="132715">
                  <a:moveTo>
                    <a:pt x="127827" y="131935"/>
                  </a:moveTo>
                  <a:lnTo>
                    <a:pt x="131280" y="132171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86144" y="1224537"/>
              <a:ext cx="7620" cy="635"/>
            </a:xfrm>
            <a:custGeom>
              <a:avLst/>
              <a:gdLst/>
              <a:ahLst/>
              <a:cxnLst/>
              <a:rect l="l" t="t" r="r" b="b"/>
              <a:pathLst>
                <a:path w="7620" h="634">
                  <a:moveTo>
                    <a:pt x="-3117" y="267"/>
                  </a:moveTo>
                  <a:lnTo>
                    <a:pt x="10738" y="267"/>
                  </a:lnTo>
                </a:path>
              </a:pathLst>
            </a:custGeom>
            <a:ln w="676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803410" y="1222570"/>
              <a:ext cx="9525" cy="1270"/>
            </a:xfrm>
            <a:custGeom>
              <a:avLst/>
              <a:gdLst/>
              <a:ahLst/>
              <a:cxnLst/>
              <a:rect l="l" t="t" r="r" b="b"/>
              <a:pathLst>
                <a:path w="9525" h="1269">
                  <a:moveTo>
                    <a:pt x="-3117" y="536"/>
                  </a:moveTo>
                  <a:lnTo>
                    <a:pt x="12108" y="536"/>
                  </a:lnTo>
                </a:path>
              </a:pathLst>
            </a:custGeom>
            <a:ln w="7308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12400" y="1199236"/>
              <a:ext cx="81915" cy="23495"/>
            </a:xfrm>
            <a:custGeom>
              <a:avLst/>
              <a:gdLst/>
              <a:ahLst/>
              <a:cxnLst/>
              <a:rect l="l" t="t" r="r" b="b"/>
              <a:pathLst>
                <a:path w="81915" h="23494">
                  <a:moveTo>
                    <a:pt x="0" y="23334"/>
                  </a:moveTo>
                  <a:lnTo>
                    <a:pt x="2024" y="22978"/>
                  </a:lnTo>
                </a:path>
                <a:path w="81915" h="23494">
                  <a:moveTo>
                    <a:pt x="11550" y="21135"/>
                  </a:moveTo>
                  <a:lnTo>
                    <a:pt x="13099" y="20837"/>
                  </a:lnTo>
                </a:path>
                <a:path w="81915" h="23494">
                  <a:moveTo>
                    <a:pt x="13099" y="20837"/>
                  </a:moveTo>
                  <a:lnTo>
                    <a:pt x="22444" y="19109"/>
                  </a:lnTo>
                </a:path>
                <a:path w="81915" h="23494">
                  <a:moveTo>
                    <a:pt x="31971" y="17204"/>
                  </a:moveTo>
                  <a:lnTo>
                    <a:pt x="39353" y="15597"/>
                  </a:lnTo>
                </a:path>
                <a:path w="81915" h="23494">
                  <a:moveTo>
                    <a:pt x="39353" y="15597"/>
                  </a:moveTo>
                  <a:lnTo>
                    <a:pt x="42629" y="14404"/>
                  </a:lnTo>
                </a:path>
                <a:path w="81915" h="23494">
                  <a:moveTo>
                    <a:pt x="51799" y="11070"/>
                  </a:moveTo>
                  <a:lnTo>
                    <a:pt x="52511" y="10829"/>
                  </a:lnTo>
                </a:path>
                <a:path w="81915" h="23494">
                  <a:moveTo>
                    <a:pt x="52511" y="10829"/>
                  </a:moveTo>
                  <a:lnTo>
                    <a:pt x="61916" y="6605"/>
                  </a:lnTo>
                </a:path>
                <a:path w="81915" h="23494">
                  <a:moveTo>
                    <a:pt x="70908" y="3031"/>
                  </a:moveTo>
                  <a:lnTo>
                    <a:pt x="78770" y="293"/>
                  </a:lnTo>
                </a:path>
                <a:path w="81915" h="23494">
                  <a:moveTo>
                    <a:pt x="78770" y="293"/>
                  </a:moveTo>
                  <a:lnTo>
                    <a:pt x="81507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903910" y="1186828"/>
              <a:ext cx="0" cy="14604"/>
            </a:xfrm>
            <a:custGeom>
              <a:avLst/>
              <a:gdLst/>
              <a:ahLst/>
              <a:cxnLst/>
              <a:rect l="l" t="t" r="r" b="b"/>
              <a:pathLst>
                <a:path h="14605">
                  <a:moveTo>
                    <a:pt x="0" y="0"/>
                  </a:moveTo>
                  <a:lnTo>
                    <a:pt x="0" y="14447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904266" y="1198100"/>
              <a:ext cx="10795" cy="1270"/>
            </a:xfrm>
            <a:custGeom>
              <a:avLst/>
              <a:gdLst/>
              <a:ahLst/>
              <a:cxnLst/>
              <a:rect l="l" t="t" r="r" b="b"/>
              <a:pathLst>
                <a:path w="10794" h="1269">
                  <a:moveTo>
                    <a:pt x="-3117" y="447"/>
                  </a:moveTo>
                  <a:lnTo>
                    <a:pt x="13418" y="447"/>
                  </a:lnTo>
                </a:path>
              </a:pathLst>
            </a:custGeom>
            <a:ln w="713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923915" y="1201492"/>
              <a:ext cx="52069" cy="8255"/>
            </a:xfrm>
            <a:custGeom>
              <a:avLst/>
              <a:gdLst/>
              <a:ahLst/>
              <a:cxnLst/>
              <a:rect l="l" t="t" r="r" b="b"/>
              <a:pathLst>
                <a:path w="52069" h="8255">
                  <a:moveTo>
                    <a:pt x="0" y="0"/>
                  </a:moveTo>
                  <a:lnTo>
                    <a:pt x="6605" y="2266"/>
                  </a:lnTo>
                </a:path>
                <a:path w="52069" h="8255">
                  <a:moveTo>
                    <a:pt x="6605" y="2266"/>
                  </a:moveTo>
                  <a:lnTo>
                    <a:pt x="10536" y="3276"/>
                  </a:lnTo>
                </a:path>
                <a:path w="52069" h="8255">
                  <a:moveTo>
                    <a:pt x="19942" y="5720"/>
                  </a:moveTo>
                  <a:lnTo>
                    <a:pt x="30839" y="7803"/>
                  </a:lnTo>
                </a:path>
                <a:path w="52069" h="8255">
                  <a:moveTo>
                    <a:pt x="40543" y="8039"/>
                  </a:moveTo>
                  <a:lnTo>
                    <a:pt x="46023" y="7981"/>
                  </a:lnTo>
                </a:path>
                <a:path w="52069" h="8255">
                  <a:moveTo>
                    <a:pt x="46023" y="7981"/>
                  </a:moveTo>
                  <a:lnTo>
                    <a:pt x="51560" y="7505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985180" y="1206856"/>
              <a:ext cx="11430" cy="1270"/>
            </a:xfrm>
            <a:custGeom>
              <a:avLst/>
              <a:gdLst/>
              <a:ahLst/>
              <a:cxnLst/>
              <a:rect l="l" t="t" r="r" b="b"/>
              <a:pathLst>
                <a:path w="11430" h="1269">
                  <a:moveTo>
                    <a:pt x="-3117" y="623"/>
                  </a:moveTo>
                  <a:lnTo>
                    <a:pt x="14130" y="623"/>
                  </a:lnTo>
                </a:path>
              </a:pathLst>
            </a:custGeom>
            <a:ln w="748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05839" y="1204412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30" h="1905">
                  <a:moveTo>
                    <a:pt x="0" y="1486"/>
                  </a:moveTo>
                  <a:lnTo>
                    <a:pt x="3454" y="1188"/>
                  </a:lnTo>
                </a:path>
                <a:path w="11430" h="1905">
                  <a:moveTo>
                    <a:pt x="3454" y="1188"/>
                  </a:moveTo>
                  <a:lnTo>
                    <a:pt x="10954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6441" y="1203162"/>
              <a:ext cx="9525" cy="635"/>
            </a:xfrm>
            <a:custGeom>
              <a:avLst/>
              <a:gdLst/>
              <a:ahLst/>
              <a:cxnLst/>
              <a:rect l="l" t="t" r="r" b="b"/>
              <a:pathLst>
                <a:path w="9525" h="634">
                  <a:moveTo>
                    <a:pt x="-3117" y="120"/>
                  </a:moveTo>
                  <a:lnTo>
                    <a:pt x="12225" y="120"/>
                  </a:lnTo>
                </a:path>
              </a:pathLst>
            </a:custGeom>
            <a:ln w="64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35548" y="1203162"/>
              <a:ext cx="2540" cy="635"/>
            </a:xfrm>
            <a:custGeom>
              <a:avLst/>
              <a:gdLst/>
              <a:ahLst/>
              <a:cxnLst/>
              <a:rect l="l" t="t" r="r" b="b"/>
              <a:pathLst>
                <a:path w="2540" h="634">
                  <a:moveTo>
                    <a:pt x="981" y="-3117"/>
                  </a:moveTo>
                  <a:lnTo>
                    <a:pt x="981" y="3237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47220" y="1203638"/>
              <a:ext cx="1905" cy="635"/>
            </a:xfrm>
            <a:custGeom>
              <a:avLst/>
              <a:gdLst/>
              <a:ahLst/>
              <a:cxnLst/>
              <a:rect l="l" t="t" r="r" b="b"/>
              <a:pathLst>
                <a:path w="1905" h="634">
                  <a:moveTo>
                    <a:pt x="743" y="-3117"/>
                  </a:moveTo>
                  <a:lnTo>
                    <a:pt x="743" y="318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048707" y="1203700"/>
              <a:ext cx="30480" cy="3175"/>
            </a:xfrm>
            <a:custGeom>
              <a:avLst/>
              <a:gdLst/>
              <a:ahLst/>
              <a:cxnLst/>
              <a:rect l="l" t="t" r="r" b="b"/>
              <a:pathLst>
                <a:path w="30480" h="3175">
                  <a:moveTo>
                    <a:pt x="0" y="0"/>
                  </a:moveTo>
                  <a:lnTo>
                    <a:pt x="9583" y="0"/>
                  </a:lnTo>
                </a:path>
                <a:path w="30480" h="3175">
                  <a:moveTo>
                    <a:pt x="19172" y="1366"/>
                  </a:moveTo>
                  <a:lnTo>
                    <a:pt x="26254" y="2973"/>
                  </a:lnTo>
                </a:path>
                <a:path w="30480" h="3175">
                  <a:moveTo>
                    <a:pt x="26254" y="2973"/>
                  </a:moveTo>
                  <a:lnTo>
                    <a:pt x="30064" y="3093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088475" y="1207034"/>
              <a:ext cx="11430" cy="1270"/>
            </a:xfrm>
            <a:custGeom>
              <a:avLst/>
              <a:gdLst/>
              <a:ahLst/>
              <a:cxnLst/>
              <a:rect l="l" t="t" r="r" b="b"/>
              <a:pathLst>
                <a:path w="11430" h="1269">
                  <a:moveTo>
                    <a:pt x="-3117" y="416"/>
                  </a:moveTo>
                  <a:lnTo>
                    <a:pt x="14192" y="416"/>
                  </a:lnTo>
                </a:path>
              </a:pathLst>
            </a:custGeom>
            <a:ln w="7067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109255" y="1206856"/>
              <a:ext cx="11430" cy="1270"/>
            </a:xfrm>
            <a:custGeom>
              <a:avLst/>
              <a:gdLst/>
              <a:ahLst/>
              <a:cxnLst/>
              <a:rect l="l" t="t" r="r" b="b"/>
              <a:pathLst>
                <a:path w="11430" h="1269">
                  <a:moveTo>
                    <a:pt x="0" y="832"/>
                  </a:moveTo>
                  <a:lnTo>
                    <a:pt x="5061" y="649"/>
                  </a:lnTo>
                </a:path>
                <a:path w="11430" h="1269">
                  <a:moveTo>
                    <a:pt x="5061" y="649"/>
                  </a:moveTo>
                  <a:lnTo>
                    <a:pt x="11017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129914" y="1204172"/>
              <a:ext cx="10795" cy="1905"/>
            </a:xfrm>
            <a:custGeom>
              <a:avLst/>
              <a:gdLst/>
              <a:ahLst/>
              <a:cxnLst/>
              <a:rect l="l" t="t" r="r" b="b"/>
              <a:pathLst>
                <a:path w="10794" h="1905">
                  <a:moveTo>
                    <a:pt x="-3117" y="745"/>
                  </a:moveTo>
                  <a:lnTo>
                    <a:pt x="13774" y="745"/>
                  </a:lnTo>
                </a:path>
              </a:pathLst>
            </a:custGeom>
            <a:ln w="7726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140570" y="1200005"/>
              <a:ext cx="20955" cy="4445"/>
            </a:xfrm>
            <a:custGeom>
              <a:avLst/>
              <a:gdLst/>
              <a:ahLst/>
              <a:cxnLst/>
              <a:rect l="l" t="t" r="r" b="b"/>
              <a:pathLst>
                <a:path w="20955" h="4444">
                  <a:moveTo>
                    <a:pt x="0" y="4166"/>
                  </a:moveTo>
                  <a:lnTo>
                    <a:pt x="303" y="4108"/>
                  </a:lnTo>
                </a:path>
                <a:path w="20955" h="4444">
                  <a:moveTo>
                    <a:pt x="9708" y="1847"/>
                  </a:moveTo>
                  <a:lnTo>
                    <a:pt x="13158" y="1015"/>
                  </a:lnTo>
                </a:path>
                <a:path w="20955" h="4444">
                  <a:moveTo>
                    <a:pt x="13158" y="1015"/>
                  </a:moveTo>
                  <a:lnTo>
                    <a:pt x="20663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170818" y="1198220"/>
              <a:ext cx="9525" cy="1270"/>
            </a:xfrm>
            <a:custGeom>
              <a:avLst/>
              <a:gdLst/>
              <a:ahLst/>
              <a:cxnLst/>
              <a:rect l="l" t="t" r="r" b="b"/>
              <a:pathLst>
                <a:path w="9525" h="1269">
                  <a:moveTo>
                    <a:pt x="-3117" y="387"/>
                  </a:moveTo>
                  <a:lnTo>
                    <a:pt x="12287" y="387"/>
                  </a:lnTo>
                </a:path>
              </a:pathLst>
            </a:custGeom>
            <a:ln w="700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179988" y="1198100"/>
              <a:ext cx="1905" cy="635"/>
            </a:xfrm>
            <a:custGeom>
              <a:avLst/>
              <a:gdLst/>
              <a:ahLst/>
              <a:cxnLst/>
              <a:rect l="l" t="t" r="r" b="b"/>
              <a:pathLst>
                <a:path w="1905" h="634">
                  <a:moveTo>
                    <a:pt x="952" y="-3117"/>
                  </a:moveTo>
                  <a:lnTo>
                    <a:pt x="952" y="3237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191535" y="1197508"/>
              <a:ext cx="1905" cy="635"/>
            </a:xfrm>
            <a:custGeom>
              <a:avLst/>
              <a:gdLst/>
              <a:ahLst/>
              <a:cxnLst/>
              <a:rect l="l" t="t" r="r" b="b"/>
              <a:pathLst>
                <a:path w="1905" h="634">
                  <a:moveTo>
                    <a:pt x="774" y="-3117"/>
                  </a:moveTo>
                  <a:lnTo>
                    <a:pt x="774" y="3233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193084" y="1197508"/>
              <a:ext cx="9525" cy="1270"/>
            </a:xfrm>
            <a:custGeom>
              <a:avLst/>
              <a:gdLst/>
              <a:ahLst/>
              <a:cxnLst/>
              <a:rect l="l" t="t" r="r" b="b"/>
              <a:pathLst>
                <a:path w="9525" h="1269">
                  <a:moveTo>
                    <a:pt x="-3117" y="505"/>
                  </a:moveTo>
                  <a:lnTo>
                    <a:pt x="12643" y="505"/>
                  </a:lnTo>
                </a:path>
              </a:pathLst>
            </a:custGeom>
            <a:ln w="724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212136" y="1200183"/>
              <a:ext cx="139065" cy="46990"/>
            </a:xfrm>
            <a:custGeom>
              <a:avLst/>
              <a:gdLst/>
              <a:ahLst/>
              <a:cxnLst/>
              <a:rect l="l" t="t" r="r" b="b"/>
              <a:pathLst>
                <a:path w="139065" h="46990">
                  <a:moveTo>
                    <a:pt x="0" y="0"/>
                  </a:moveTo>
                  <a:lnTo>
                    <a:pt x="7207" y="1611"/>
                  </a:lnTo>
                </a:path>
                <a:path w="139065" h="46990">
                  <a:moveTo>
                    <a:pt x="7207" y="1611"/>
                  </a:moveTo>
                  <a:lnTo>
                    <a:pt x="10656" y="2920"/>
                  </a:lnTo>
                </a:path>
                <a:path w="139065" h="46990">
                  <a:moveTo>
                    <a:pt x="19711" y="6369"/>
                  </a:moveTo>
                  <a:lnTo>
                    <a:pt x="20360" y="6610"/>
                  </a:lnTo>
                </a:path>
                <a:path w="139065" h="46990">
                  <a:moveTo>
                    <a:pt x="20360" y="6610"/>
                  </a:moveTo>
                  <a:lnTo>
                    <a:pt x="28939" y="12504"/>
                  </a:lnTo>
                </a:path>
                <a:path w="139065" h="46990">
                  <a:moveTo>
                    <a:pt x="36973" y="17921"/>
                  </a:moveTo>
                  <a:lnTo>
                    <a:pt x="46201" y="23993"/>
                  </a:lnTo>
                </a:path>
                <a:path w="139065" h="46990">
                  <a:moveTo>
                    <a:pt x="54418" y="29232"/>
                  </a:moveTo>
                  <a:lnTo>
                    <a:pt x="59720" y="32686"/>
                  </a:lnTo>
                </a:path>
                <a:path w="139065" h="46990">
                  <a:moveTo>
                    <a:pt x="59720" y="32686"/>
                  </a:moveTo>
                  <a:lnTo>
                    <a:pt x="64122" y="34471"/>
                  </a:lnTo>
                </a:path>
                <a:path w="139065" h="46990">
                  <a:moveTo>
                    <a:pt x="73114" y="38109"/>
                  </a:moveTo>
                  <a:lnTo>
                    <a:pt x="83829" y="40784"/>
                  </a:lnTo>
                </a:path>
                <a:path w="139065" h="46990">
                  <a:moveTo>
                    <a:pt x="93475" y="42034"/>
                  </a:moveTo>
                  <a:lnTo>
                    <a:pt x="99133" y="42573"/>
                  </a:lnTo>
                </a:path>
                <a:path w="139065" h="46990">
                  <a:moveTo>
                    <a:pt x="99133" y="42573"/>
                  </a:moveTo>
                  <a:lnTo>
                    <a:pt x="104430" y="43343"/>
                  </a:lnTo>
                </a:path>
                <a:path w="139065" h="46990">
                  <a:moveTo>
                    <a:pt x="114014" y="44892"/>
                  </a:moveTo>
                  <a:lnTo>
                    <a:pt x="124911" y="46975"/>
                  </a:lnTo>
                </a:path>
                <a:path w="139065" h="46990">
                  <a:moveTo>
                    <a:pt x="134615" y="46740"/>
                  </a:moveTo>
                  <a:lnTo>
                    <a:pt x="138483" y="46619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350620" y="1246385"/>
              <a:ext cx="7620" cy="635"/>
            </a:xfrm>
            <a:custGeom>
              <a:avLst/>
              <a:gdLst/>
              <a:ahLst/>
              <a:cxnLst/>
              <a:rect l="l" t="t" r="r" b="b"/>
              <a:pathLst>
                <a:path w="7619" h="634">
                  <a:moveTo>
                    <a:pt x="-3117" y="209"/>
                  </a:moveTo>
                  <a:lnTo>
                    <a:pt x="10266" y="209"/>
                  </a:lnTo>
                </a:path>
              </a:pathLst>
            </a:custGeom>
            <a:ln w="665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367411" y="1238172"/>
              <a:ext cx="31115" cy="7620"/>
            </a:xfrm>
            <a:custGeom>
              <a:avLst/>
              <a:gdLst/>
              <a:ahLst/>
              <a:cxnLst/>
              <a:rect l="l" t="t" r="r" b="b"/>
              <a:pathLst>
                <a:path w="31115" h="7619">
                  <a:moveTo>
                    <a:pt x="0" y="7144"/>
                  </a:moveTo>
                  <a:lnTo>
                    <a:pt x="9468" y="5119"/>
                  </a:lnTo>
                </a:path>
                <a:path w="31115" h="7619">
                  <a:moveTo>
                    <a:pt x="9468" y="5119"/>
                  </a:moveTo>
                  <a:lnTo>
                    <a:pt x="10776" y="4763"/>
                  </a:lnTo>
                </a:path>
                <a:path w="31115" h="7619">
                  <a:moveTo>
                    <a:pt x="20125" y="2020"/>
                  </a:moveTo>
                  <a:lnTo>
                    <a:pt x="22626" y="1308"/>
                  </a:lnTo>
                </a:path>
                <a:path w="31115" h="7619">
                  <a:moveTo>
                    <a:pt x="22626" y="1308"/>
                  </a:moveTo>
                  <a:lnTo>
                    <a:pt x="30959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408017" y="1235791"/>
              <a:ext cx="8890" cy="1270"/>
            </a:xfrm>
            <a:custGeom>
              <a:avLst/>
              <a:gdLst/>
              <a:ahLst/>
              <a:cxnLst/>
              <a:rect l="l" t="t" r="r" b="b"/>
              <a:pathLst>
                <a:path w="8890" h="1269">
                  <a:moveTo>
                    <a:pt x="-3117" y="505"/>
                  </a:moveTo>
                  <a:lnTo>
                    <a:pt x="11392" y="505"/>
                  </a:lnTo>
                </a:path>
              </a:pathLst>
            </a:custGeom>
            <a:ln w="724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416292" y="1219298"/>
              <a:ext cx="84455" cy="16510"/>
            </a:xfrm>
            <a:custGeom>
              <a:avLst/>
              <a:gdLst/>
              <a:ahLst/>
              <a:cxnLst/>
              <a:rect l="l" t="t" r="r" b="b"/>
              <a:pathLst>
                <a:path w="84455" h="16509">
                  <a:moveTo>
                    <a:pt x="0" y="16492"/>
                  </a:moveTo>
                  <a:lnTo>
                    <a:pt x="2679" y="15953"/>
                  </a:lnTo>
                </a:path>
                <a:path w="84455" h="16509">
                  <a:moveTo>
                    <a:pt x="12205" y="13990"/>
                  </a:moveTo>
                  <a:lnTo>
                    <a:pt x="13100" y="13812"/>
                  </a:lnTo>
                </a:path>
                <a:path w="84455" h="16509">
                  <a:moveTo>
                    <a:pt x="13100" y="13812"/>
                  </a:moveTo>
                  <a:lnTo>
                    <a:pt x="23040" y="11965"/>
                  </a:lnTo>
                </a:path>
                <a:path w="84455" h="16509">
                  <a:moveTo>
                    <a:pt x="32566" y="10180"/>
                  </a:moveTo>
                  <a:lnTo>
                    <a:pt x="39355" y="8871"/>
                  </a:lnTo>
                </a:path>
                <a:path w="84455" h="16509">
                  <a:moveTo>
                    <a:pt x="39355" y="8871"/>
                  </a:moveTo>
                  <a:lnTo>
                    <a:pt x="43406" y="7798"/>
                  </a:lnTo>
                </a:path>
                <a:path w="84455" h="16509">
                  <a:moveTo>
                    <a:pt x="52811" y="5297"/>
                  </a:moveTo>
                  <a:lnTo>
                    <a:pt x="63646" y="3213"/>
                  </a:lnTo>
                </a:path>
                <a:path w="84455" h="16509">
                  <a:moveTo>
                    <a:pt x="73292" y="1905"/>
                  </a:moveTo>
                  <a:lnTo>
                    <a:pt x="78710" y="1188"/>
                  </a:lnTo>
                </a:path>
                <a:path w="84455" h="16509">
                  <a:moveTo>
                    <a:pt x="78710" y="1188"/>
                  </a:moveTo>
                  <a:lnTo>
                    <a:pt x="84127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509946" y="1217686"/>
              <a:ext cx="11430" cy="635"/>
            </a:xfrm>
            <a:custGeom>
              <a:avLst/>
              <a:gdLst/>
              <a:ahLst/>
              <a:cxnLst/>
              <a:rect l="l" t="t" r="r" b="b"/>
              <a:pathLst>
                <a:path w="11430" h="634">
                  <a:moveTo>
                    <a:pt x="-3117" y="151"/>
                  </a:moveTo>
                  <a:lnTo>
                    <a:pt x="14192" y="151"/>
                  </a:lnTo>
                </a:path>
              </a:pathLst>
            </a:custGeom>
            <a:ln w="6538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530725" y="1218283"/>
              <a:ext cx="152400" cy="107950"/>
            </a:xfrm>
            <a:custGeom>
              <a:avLst/>
              <a:gdLst/>
              <a:ahLst/>
              <a:cxnLst/>
              <a:rect l="l" t="t" r="r" b="b"/>
              <a:pathLst>
                <a:path w="152400" h="107950">
                  <a:moveTo>
                    <a:pt x="0" y="0"/>
                  </a:moveTo>
                  <a:lnTo>
                    <a:pt x="3690" y="120"/>
                  </a:lnTo>
                </a:path>
                <a:path w="152400" h="107950">
                  <a:moveTo>
                    <a:pt x="3690" y="120"/>
                  </a:moveTo>
                  <a:lnTo>
                    <a:pt x="11075" y="894"/>
                  </a:lnTo>
                </a:path>
                <a:path w="152400" h="107950">
                  <a:moveTo>
                    <a:pt x="20659" y="2444"/>
                  </a:moveTo>
                  <a:lnTo>
                    <a:pt x="29944" y="4705"/>
                  </a:lnTo>
                </a:path>
                <a:path w="152400" h="107950">
                  <a:moveTo>
                    <a:pt x="29944" y="4705"/>
                  </a:moveTo>
                  <a:lnTo>
                    <a:pt x="31435" y="4883"/>
                  </a:lnTo>
                </a:path>
                <a:path w="152400" h="107950">
                  <a:moveTo>
                    <a:pt x="41077" y="6134"/>
                  </a:moveTo>
                  <a:lnTo>
                    <a:pt x="43045" y="6374"/>
                  </a:lnTo>
                </a:path>
                <a:path w="152400" h="107950">
                  <a:moveTo>
                    <a:pt x="43045" y="6374"/>
                  </a:moveTo>
                  <a:lnTo>
                    <a:pt x="51796" y="8814"/>
                  </a:lnTo>
                </a:path>
                <a:path w="152400" h="107950">
                  <a:moveTo>
                    <a:pt x="60846" y="12268"/>
                  </a:moveTo>
                  <a:lnTo>
                    <a:pt x="69299" y="16372"/>
                  </a:lnTo>
                </a:path>
                <a:path w="152400" h="107950">
                  <a:moveTo>
                    <a:pt x="69299" y="16372"/>
                  </a:moveTo>
                  <a:lnTo>
                    <a:pt x="70670" y="17387"/>
                  </a:lnTo>
                </a:path>
                <a:path w="152400" h="107950">
                  <a:moveTo>
                    <a:pt x="78411" y="23218"/>
                  </a:moveTo>
                  <a:lnTo>
                    <a:pt x="82458" y="26196"/>
                  </a:lnTo>
                </a:path>
                <a:path w="152400" h="107950">
                  <a:moveTo>
                    <a:pt x="82458" y="26196"/>
                  </a:moveTo>
                  <a:lnTo>
                    <a:pt x="86032" y="31079"/>
                  </a:lnTo>
                </a:path>
                <a:path w="152400" h="107950">
                  <a:moveTo>
                    <a:pt x="91748" y="38941"/>
                  </a:moveTo>
                  <a:lnTo>
                    <a:pt x="95558" y="44118"/>
                  </a:lnTo>
                </a:path>
                <a:path w="152400" h="107950">
                  <a:moveTo>
                    <a:pt x="95558" y="44118"/>
                  </a:moveTo>
                  <a:lnTo>
                    <a:pt x="98055" y="48048"/>
                  </a:lnTo>
                </a:path>
                <a:path w="152400" h="107950">
                  <a:moveTo>
                    <a:pt x="103179" y="56266"/>
                  </a:moveTo>
                  <a:lnTo>
                    <a:pt x="108717" y="65017"/>
                  </a:lnTo>
                </a:path>
                <a:path w="152400" h="107950">
                  <a:moveTo>
                    <a:pt x="108717" y="65017"/>
                  </a:moveTo>
                  <a:lnTo>
                    <a:pt x="109131" y="65614"/>
                  </a:lnTo>
                </a:path>
                <a:path w="152400" h="107950">
                  <a:moveTo>
                    <a:pt x="114731" y="73533"/>
                  </a:moveTo>
                  <a:lnTo>
                    <a:pt x="121158" y="82520"/>
                  </a:lnTo>
                </a:path>
                <a:path w="152400" h="107950">
                  <a:moveTo>
                    <a:pt x="126994" y="90319"/>
                  </a:moveTo>
                  <a:lnTo>
                    <a:pt x="133600" y="99191"/>
                  </a:lnTo>
                </a:path>
                <a:path w="152400" h="107950">
                  <a:moveTo>
                    <a:pt x="141639" y="104310"/>
                  </a:moveTo>
                  <a:lnTo>
                    <a:pt x="148067" y="107528"/>
                  </a:lnTo>
                </a:path>
                <a:path w="152400" h="107950">
                  <a:moveTo>
                    <a:pt x="148067" y="107528"/>
                  </a:moveTo>
                  <a:lnTo>
                    <a:pt x="151940" y="107649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692370" y="1325451"/>
              <a:ext cx="11430" cy="1270"/>
            </a:xfrm>
            <a:custGeom>
              <a:avLst/>
              <a:gdLst/>
              <a:ahLst/>
              <a:cxnLst/>
              <a:rect l="l" t="t" r="r" b="b"/>
              <a:pathLst>
                <a:path w="11430" h="1269">
                  <a:moveTo>
                    <a:pt x="-3117" y="418"/>
                  </a:moveTo>
                  <a:lnTo>
                    <a:pt x="14192" y="418"/>
                  </a:lnTo>
                </a:path>
              </a:pathLst>
            </a:custGeom>
            <a:ln w="7072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712851" y="1286572"/>
              <a:ext cx="97790" cy="36830"/>
            </a:xfrm>
            <a:custGeom>
              <a:avLst/>
              <a:gdLst/>
              <a:ahLst/>
              <a:cxnLst/>
              <a:rect l="l" t="t" r="r" b="b"/>
              <a:pathLst>
                <a:path w="97789" h="36830">
                  <a:moveTo>
                    <a:pt x="0" y="36737"/>
                  </a:moveTo>
                  <a:lnTo>
                    <a:pt x="5359" y="35366"/>
                  </a:lnTo>
                </a:path>
                <a:path w="97789" h="36830">
                  <a:moveTo>
                    <a:pt x="5359" y="35366"/>
                  </a:moveTo>
                  <a:lnTo>
                    <a:pt x="10598" y="33524"/>
                  </a:lnTo>
                </a:path>
                <a:path w="97789" h="36830">
                  <a:moveTo>
                    <a:pt x="19764" y="30305"/>
                  </a:moveTo>
                  <a:lnTo>
                    <a:pt x="30363" y="27149"/>
                  </a:lnTo>
                </a:path>
                <a:path w="97789" h="36830">
                  <a:moveTo>
                    <a:pt x="39595" y="24118"/>
                  </a:moveTo>
                  <a:lnTo>
                    <a:pt x="44714" y="22506"/>
                  </a:lnTo>
                </a:path>
                <a:path w="97789" h="36830">
                  <a:moveTo>
                    <a:pt x="44714" y="22506"/>
                  </a:moveTo>
                  <a:lnTo>
                    <a:pt x="49593" y="19470"/>
                  </a:lnTo>
                </a:path>
                <a:path w="97789" h="36830">
                  <a:moveTo>
                    <a:pt x="57752" y="14351"/>
                  </a:moveTo>
                  <a:lnTo>
                    <a:pt x="57868" y="14289"/>
                  </a:lnTo>
                </a:path>
                <a:path w="97789" h="36830">
                  <a:moveTo>
                    <a:pt x="57868" y="14289"/>
                  </a:moveTo>
                  <a:lnTo>
                    <a:pt x="68289" y="10776"/>
                  </a:lnTo>
                </a:path>
                <a:path w="97789" h="36830">
                  <a:moveTo>
                    <a:pt x="77281" y="7264"/>
                  </a:moveTo>
                  <a:lnTo>
                    <a:pt x="84127" y="4407"/>
                  </a:lnTo>
                </a:path>
                <a:path w="97789" h="36830">
                  <a:moveTo>
                    <a:pt x="84127" y="4407"/>
                  </a:moveTo>
                  <a:lnTo>
                    <a:pt x="87639" y="3218"/>
                  </a:lnTo>
                </a:path>
                <a:path w="97789" h="36830">
                  <a:moveTo>
                    <a:pt x="96867" y="120"/>
                  </a:moveTo>
                  <a:lnTo>
                    <a:pt x="97223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810074" y="1285086"/>
              <a:ext cx="10795" cy="1905"/>
            </a:xfrm>
            <a:custGeom>
              <a:avLst/>
              <a:gdLst/>
              <a:ahLst/>
              <a:cxnLst/>
              <a:rect l="l" t="t" r="r" b="b"/>
              <a:pathLst>
                <a:path w="10794" h="1905">
                  <a:moveTo>
                    <a:pt x="-3117" y="743"/>
                  </a:moveTo>
                  <a:lnTo>
                    <a:pt x="13716" y="743"/>
                  </a:lnTo>
                </a:path>
              </a:pathLst>
            </a:custGeom>
            <a:ln w="772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830320" y="1283421"/>
              <a:ext cx="11430" cy="635"/>
            </a:xfrm>
            <a:custGeom>
              <a:avLst/>
              <a:gdLst/>
              <a:ahLst/>
              <a:cxnLst/>
              <a:rect l="l" t="t" r="r" b="b"/>
              <a:pathLst>
                <a:path w="11430" h="634">
                  <a:moveTo>
                    <a:pt x="0" y="591"/>
                  </a:moveTo>
                  <a:lnTo>
                    <a:pt x="6013" y="0"/>
                  </a:lnTo>
                </a:path>
                <a:path w="11430" h="634">
                  <a:moveTo>
                    <a:pt x="6013" y="0"/>
                  </a:moveTo>
                  <a:lnTo>
                    <a:pt x="11012" y="57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851041" y="1283002"/>
              <a:ext cx="11430" cy="635"/>
            </a:xfrm>
            <a:custGeom>
              <a:avLst/>
              <a:gdLst/>
              <a:ahLst/>
              <a:cxnLst/>
              <a:rect l="l" t="t" r="r" b="b"/>
              <a:pathLst>
                <a:path w="11430" h="634">
                  <a:moveTo>
                    <a:pt x="-3117" y="238"/>
                  </a:moveTo>
                  <a:lnTo>
                    <a:pt x="14188" y="238"/>
                  </a:lnTo>
                </a:path>
              </a:pathLst>
            </a:custGeom>
            <a:ln w="671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871700" y="1246029"/>
              <a:ext cx="130810" cy="35560"/>
            </a:xfrm>
            <a:custGeom>
              <a:avLst/>
              <a:gdLst/>
              <a:ahLst/>
              <a:cxnLst/>
              <a:rect l="l" t="t" r="r" b="b"/>
              <a:pathLst>
                <a:path w="130810" h="35559">
                  <a:moveTo>
                    <a:pt x="0" y="35482"/>
                  </a:moveTo>
                  <a:lnTo>
                    <a:pt x="4046" y="34832"/>
                  </a:lnTo>
                </a:path>
                <a:path w="130810" h="35559">
                  <a:moveTo>
                    <a:pt x="4046" y="34832"/>
                  </a:moveTo>
                  <a:lnTo>
                    <a:pt x="10834" y="33105"/>
                  </a:lnTo>
                </a:path>
                <a:path w="130810" h="35559">
                  <a:moveTo>
                    <a:pt x="20120" y="30363"/>
                  </a:moveTo>
                  <a:lnTo>
                    <a:pt x="30305" y="26615"/>
                  </a:lnTo>
                </a:path>
                <a:path w="130810" h="35559">
                  <a:moveTo>
                    <a:pt x="30305" y="26615"/>
                  </a:moveTo>
                  <a:lnTo>
                    <a:pt x="30483" y="26552"/>
                  </a:lnTo>
                </a:path>
                <a:path w="130810" h="35559">
                  <a:moveTo>
                    <a:pt x="39711" y="23396"/>
                  </a:moveTo>
                  <a:lnTo>
                    <a:pt x="43401" y="22150"/>
                  </a:lnTo>
                </a:path>
                <a:path w="130810" h="35559">
                  <a:moveTo>
                    <a:pt x="43401" y="22150"/>
                  </a:moveTo>
                  <a:lnTo>
                    <a:pt x="50189" y="19946"/>
                  </a:lnTo>
                </a:path>
                <a:path w="130810" h="35559">
                  <a:moveTo>
                    <a:pt x="59475" y="17089"/>
                  </a:moveTo>
                  <a:lnTo>
                    <a:pt x="69655" y="14529"/>
                  </a:lnTo>
                </a:path>
                <a:path w="130810" h="35559">
                  <a:moveTo>
                    <a:pt x="69655" y="14529"/>
                  </a:moveTo>
                  <a:lnTo>
                    <a:pt x="70252" y="14467"/>
                  </a:lnTo>
                </a:path>
                <a:path w="130810" h="35559">
                  <a:moveTo>
                    <a:pt x="79778" y="12744"/>
                  </a:moveTo>
                  <a:lnTo>
                    <a:pt x="82814" y="12205"/>
                  </a:lnTo>
                </a:path>
                <a:path w="130810" h="35559">
                  <a:moveTo>
                    <a:pt x="82814" y="12205"/>
                  </a:moveTo>
                  <a:lnTo>
                    <a:pt x="90377" y="9704"/>
                  </a:lnTo>
                </a:path>
                <a:path w="130810" h="35559">
                  <a:moveTo>
                    <a:pt x="99725" y="7024"/>
                  </a:moveTo>
                  <a:lnTo>
                    <a:pt x="109068" y="5123"/>
                  </a:lnTo>
                </a:path>
                <a:path w="130810" h="35559">
                  <a:moveTo>
                    <a:pt x="109068" y="5123"/>
                  </a:moveTo>
                  <a:lnTo>
                    <a:pt x="110560" y="4763"/>
                  </a:lnTo>
                </a:path>
                <a:path w="130810" h="35559">
                  <a:moveTo>
                    <a:pt x="119965" y="2444"/>
                  </a:moveTo>
                  <a:lnTo>
                    <a:pt x="122169" y="1905"/>
                  </a:lnTo>
                </a:path>
                <a:path w="130810" h="35559">
                  <a:moveTo>
                    <a:pt x="122169" y="1905"/>
                  </a:moveTo>
                  <a:lnTo>
                    <a:pt x="130805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012089" y="1244364"/>
              <a:ext cx="8255" cy="635"/>
            </a:xfrm>
            <a:custGeom>
              <a:avLst/>
              <a:gdLst/>
              <a:ahLst/>
              <a:cxnLst/>
              <a:rect l="l" t="t" r="r" b="b"/>
              <a:pathLst>
                <a:path w="8255" h="634">
                  <a:moveTo>
                    <a:pt x="-3117" y="206"/>
                  </a:moveTo>
                  <a:lnTo>
                    <a:pt x="11152" y="206"/>
                  </a:lnTo>
                </a:path>
              </a:pathLst>
            </a:custGeom>
            <a:ln w="6648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020124" y="1219298"/>
              <a:ext cx="125095" cy="25400"/>
            </a:xfrm>
            <a:custGeom>
              <a:avLst/>
              <a:gdLst/>
              <a:ahLst/>
              <a:cxnLst/>
              <a:rect l="l" t="t" r="r" b="b"/>
              <a:pathLst>
                <a:path w="125094" h="25400">
                  <a:moveTo>
                    <a:pt x="0" y="25066"/>
                  </a:moveTo>
                  <a:lnTo>
                    <a:pt x="2978" y="24647"/>
                  </a:lnTo>
                </a:path>
                <a:path w="125094" h="25400">
                  <a:moveTo>
                    <a:pt x="12624" y="23396"/>
                  </a:moveTo>
                  <a:lnTo>
                    <a:pt x="13158" y="23338"/>
                  </a:lnTo>
                </a:path>
                <a:path w="125094" h="25400">
                  <a:moveTo>
                    <a:pt x="13158" y="23338"/>
                  </a:moveTo>
                  <a:lnTo>
                    <a:pt x="23401" y="20837"/>
                  </a:lnTo>
                </a:path>
                <a:path w="125094" h="25400">
                  <a:moveTo>
                    <a:pt x="32749" y="18219"/>
                  </a:moveTo>
                  <a:lnTo>
                    <a:pt x="39417" y="16252"/>
                  </a:lnTo>
                </a:path>
                <a:path w="125094" h="25400">
                  <a:moveTo>
                    <a:pt x="39417" y="16252"/>
                  </a:moveTo>
                  <a:lnTo>
                    <a:pt x="43343" y="15063"/>
                  </a:lnTo>
                </a:path>
                <a:path w="125094" h="25400">
                  <a:moveTo>
                    <a:pt x="52633" y="12321"/>
                  </a:moveTo>
                  <a:lnTo>
                    <a:pt x="63410" y="9824"/>
                  </a:lnTo>
                </a:path>
                <a:path w="125094" h="25400">
                  <a:moveTo>
                    <a:pt x="72936" y="7976"/>
                  </a:moveTo>
                  <a:lnTo>
                    <a:pt x="78772" y="6903"/>
                  </a:lnTo>
                </a:path>
                <a:path w="125094" h="25400">
                  <a:moveTo>
                    <a:pt x="78772" y="6903"/>
                  </a:moveTo>
                  <a:lnTo>
                    <a:pt x="83829" y="6009"/>
                  </a:lnTo>
                </a:path>
                <a:path w="125094" h="25400">
                  <a:moveTo>
                    <a:pt x="93417" y="4286"/>
                  </a:moveTo>
                  <a:lnTo>
                    <a:pt x="104310" y="2083"/>
                  </a:lnTo>
                </a:path>
                <a:path w="125094" h="25400">
                  <a:moveTo>
                    <a:pt x="113898" y="712"/>
                  </a:moveTo>
                  <a:lnTo>
                    <a:pt x="118185" y="115"/>
                  </a:lnTo>
                </a:path>
                <a:path w="125094" h="25400">
                  <a:moveTo>
                    <a:pt x="118185" y="115"/>
                  </a:moveTo>
                  <a:lnTo>
                    <a:pt x="124969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154802" y="1218581"/>
              <a:ext cx="10160" cy="635"/>
            </a:xfrm>
            <a:custGeom>
              <a:avLst/>
              <a:gdLst/>
              <a:ahLst/>
              <a:cxnLst/>
              <a:rect l="l" t="t" r="r" b="b"/>
              <a:pathLst>
                <a:path w="10160" h="634">
                  <a:moveTo>
                    <a:pt x="-3117" y="238"/>
                  </a:moveTo>
                  <a:lnTo>
                    <a:pt x="12879" y="238"/>
                  </a:lnTo>
                </a:path>
              </a:pathLst>
            </a:custGeom>
            <a:ln w="671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164564" y="121858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5">
                  <a:moveTo>
                    <a:pt x="656" y="-3117"/>
                  </a:moveTo>
                  <a:lnTo>
                    <a:pt x="656" y="3117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175577" y="1218167"/>
              <a:ext cx="2540" cy="635"/>
            </a:xfrm>
            <a:custGeom>
              <a:avLst/>
              <a:gdLst/>
              <a:ahLst/>
              <a:cxnLst/>
              <a:rect l="l" t="t" r="r" b="b"/>
              <a:pathLst>
                <a:path w="2539" h="634">
                  <a:moveTo>
                    <a:pt x="1044" y="-3117"/>
                  </a:moveTo>
                  <a:lnTo>
                    <a:pt x="1044" y="3175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177665" y="1217571"/>
              <a:ext cx="9525" cy="635"/>
            </a:xfrm>
            <a:custGeom>
              <a:avLst/>
              <a:gdLst/>
              <a:ahLst/>
              <a:cxnLst/>
              <a:rect l="l" t="t" r="r" b="b"/>
              <a:pathLst>
                <a:path w="9525" h="634">
                  <a:moveTo>
                    <a:pt x="-3117" y="298"/>
                  </a:moveTo>
                  <a:lnTo>
                    <a:pt x="12047" y="298"/>
                  </a:lnTo>
                </a:path>
              </a:pathLst>
            </a:custGeom>
            <a:ln w="683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654864" y="1173751"/>
              <a:ext cx="1536065" cy="233679"/>
            </a:xfrm>
            <a:custGeom>
              <a:avLst/>
              <a:gdLst/>
              <a:ahLst/>
              <a:cxnLst/>
              <a:rect l="l" t="t" r="r" b="b"/>
              <a:pathLst>
                <a:path w="1536064" h="233680">
                  <a:moveTo>
                    <a:pt x="0" y="10002"/>
                  </a:moveTo>
                  <a:lnTo>
                    <a:pt x="13096" y="23454"/>
                  </a:lnTo>
                  <a:lnTo>
                    <a:pt x="26256" y="31614"/>
                  </a:lnTo>
                  <a:lnTo>
                    <a:pt x="39353" y="46379"/>
                  </a:lnTo>
                  <a:lnTo>
                    <a:pt x="52510" y="56978"/>
                  </a:lnTo>
                  <a:lnTo>
                    <a:pt x="65610" y="56324"/>
                  </a:lnTo>
                  <a:lnTo>
                    <a:pt x="78767" y="59773"/>
                  </a:lnTo>
                  <a:lnTo>
                    <a:pt x="91866" y="57810"/>
                  </a:lnTo>
                  <a:lnTo>
                    <a:pt x="105023" y="65253"/>
                  </a:lnTo>
                  <a:lnTo>
                    <a:pt x="118122" y="77517"/>
                  </a:lnTo>
                  <a:lnTo>
                    <a:pt x="131280" y="68707"/>
                  </a:lnTo>
                  <a:lnTo>
                    <a:pt x="144378" y="60370"/>
                  </a:lnTo>
                  <a:lnTo>
                    <a:pt x="157536" y="47688"/>
                  </a:lnTo>
                  <a:lnTo>
                    <a:pt x="170635" y="37209"/>
                  </a:lnTo>
                  <a:lnTo>
                    <a:pt x="183792" y="27269"/>
                  </a:lnTo>
                  <a:lnTo>
                    <a:pt x="196890" y="20481"/>
                  </a:lnTo>
                  <a:lnTo>
                    <a:pt x="210047" y="23098"/>
                  </a:lnTo>
                  <a:lnTo>
                    <a:pt x="223148" y="14823"/>
                  </a:lnTo>
                  <a:lnTo>
                    <a:pt x="236306" y="19408"/>
                  </a:lnTo>
                  <a:lnTo>
                    <a:pt x="249402" y="25422"/>
                  </a:lnTo>
                  <a:lnTo>
                    <a:pt x="262561" y="18633"/>
                  </a:lnTo>
                  <a:lnTo>
                    <a:pt x="275657" y="13456"/>
                  </a:lnTo>
                  <a:lnTo>
                    <a:pt x="288815" y="8515"/>
                  </a:lnTo>
                  <a:lnTo>
                    <a:pt x="301916" y="8275"/>
                  </a:lnTo>
                  <a:lnTo>
                    <a:pt x="315074" y="6312"/>
                  </a:lnTo>
                  <a:lnTo>
                    <a:pt x="328170" y="15063"/>
                  </a:lnTo>
                  <a:lnTo>
                    <a:pt x="341329" y="13870"/>
                  </a:lnTo>
                  <a:lnTo>
                    <a:pt x="354430" y="12085"/>
                  </a:lnTo>
                  <a:lnTo>
                    <a:pt x="367583" y="11729"/>
                  </a:lnTo>
                  <a:lnTo>
                    <a:pt x="380684" y="10714"/>
                  </a:lnTo>
                  <a:lnTo>
                    <a:pt x="393842" y="10834"/>
                  </a:lnTo>
                  <a:lnTo>
                    <a:pt x="406943" y="12561"/>
                  </a:lnTo>
                  <a:lnTo>
                    <a:pt x="420097" y="18277"/>
                  </a:lnTo>
                  <a:lnTo>
                    <a:pt x="433198" y="21135"/>
                  </a:lnTo>
                  <a:lnTo>
                    <a:pt x="446356" y="31556"/>
                  </a:lnTo>
                  <a:lnTo>
                    <a:pt x="459452" y="30007"/>
                  </a:lnTo>
                  <a:lnTo>
                    <a:pt x="472610" y="29949"/>
                  </a:lnTo>
                  <a:lnTo>
                    <a:pt x="485706" y="35602"/>
                  </a:lnTo>
                  <a:lnTo>
                    <a:pt x="498865" y="29651"/>
                  </a:lnTo>
                  <a:lnTo>
                    <a:pt x="511966" y="29112"/>
                  </a:lnTo>
                  <a:lnTo>
                    <a:pt x="525124" y="17743"/>
                  </a:lnTo>
                  <a:lnTo>
                    <a:pt x="538220" y="178"/>
                  </a:lnTo>
                  <a:lnTo>
                    <a:pt x="551378" y="0"/>
                  </a:lnTo>
                  <a:lnTo>
                    <a:pt x="564479" y="6249"/>
                  </a:lnTo>
                  <a:lnTo>
                    <a:pt x="577633" y="16790"/>
                  </a:lnTo>
                  <a:lnTo>
                    <a:pt x="590734" y="38339"/>
                  </a:lnTo>
                  <a:lnTo>
                    <a:pt x="603892" y="61087"/>
                  </a:lnTo>
                  <a:lnTo>
                    <a:pt x="616993" y="77459"/>
                  </a:lnTo>
                  <a:lnTo>
                    <a:pt x="630146" y="95438"/>
                  </a:lnTo>
                  <a:lnTo>
                    <a:pt x="643247" y="105618"/>
                  </a:lnTo>
                  <a:lnTo>
                    <a:pt x="656406" y="103001"/>
                  </a:lnTo>
                  <a:lnTo>
                    <a:pt x="669501" y="102761"/>
                  </a:lnTo>
                  <a:lnTo>
                    <a:pt x="682660" y="101688"/>
                  </a:lnTo>
                  <a:lnTo>
                    <a:pt x="695756" y="97401"/>
                  </a:lnTo>
                  <a:lnTo>
                    <a:pt x="708914" y="96035"/>
                  </a:lnTo>
                  <a:lnTo>
                    <a:pt x="722015" y="88770"/>
                  </a:lnTo>
                  <a:lnTo>
                    <a:pt x="735174" y="80793"/>
                  </a:lnTo>
                  <a:lnTo>
                    <a:pt x="748269" y="70492"/>
                  </a:lnTo>
                  <a:lnTo>
                    <a:pt x="761428" y="61385"/>
                  </a:lnTo>
                  <a:lnTo>
                    <a:pt x="800783" y="29530"/>
                  </a:lnTo>
                  <a:lnTo>
                    <a:pt x="827042" y="20659"/>
                  </a:lnTo>
                  <a:lnTo>
                    <a:pt x="840138" y="14702"/>
                  </a:lnTo>
                  <a:lnTo>
                    <a:pt x="853297" y="12619"/>
                  </a:lnTo>
                  <a:lnTo>
                    <a:pt x="866393" y="6369"/>
                  </a:lnTo>
                  <a:lnTo>
                    <a:pt x="879551" y="6668"/>
                  </a:lnTo>
                  <a:lnTo>
                    <a:pt x="892652" y="12143"/>
                  </a:lnTo>
                  <a:lnTo>
                    <a:pt x="905805" y="19648"/>
                  </a:lnTo>
                  <a:lnTo>
                    <a:pt x="918906" y="26610"/>
                  </a:lnTo>
                  <a:lnTo>
                    <a:pt x="958319" y="69477"/>
                  </a:lnTo>
                  <a:lnTo>
                    <a:pt x="984578" y="145209"/>
                  </a:lnTo>
                  <a:lnTo>
                    <a:pt x="997674" y="182539"/>
                  </a:lnTo>
                  <a:lnTo>
                    <a:pt x="1010833" y="216895"/>
                  </a:lnTo>
                  <a:lnTo>
                    <a:pt x="1023929" y="231247"/>
                  </a:lnTo>
                  <a:lnTo>
                    <a:pt x="1037092" y="233388"/>
                  </a:lnTo>
                  <a:lnTo>
                    <a:pt x="1050188" y="228861"/>
                  </a:lnTo>
                  <a:lnTo>
                    <a:pt x="1063346" y="217968"/>
                  </a:lnTo>
                  <a:lnTo>
                    <a:pt x="1076442" y="202130"/>
                  </a:lnTo>
                  <a:lnTo>
                    <a:pt x="1089601" y="181649"/>
                  </a:lnTo>
                  <a:lnTo>
                    <a:pt x="1102701" y="157656"/>
                  </a:lnTo>
                  <a:lnTo>
                    <a:pt x="1115855" y="134375"/>
                  </a:lnTo>
                  <a:lnTo>
                    <a:pt x="1128956" y="120923"/>
                  </a:lnTo>
                  <a:lnTo>
                    <a:pt x="1142114" y="108000"/>
                  </a:lnTo>
                  <a:lnTo>
                    <a:pt x="1155210" y="104550"/>
                  </a:lnTo>
                  <a:lnTo>
                    <a:pt x="1168369" y="98118"/>
                  </a:lnTo>
                  <a:lnTo>
                    <a:pt x="1181469" y="89126"/>
                  </a:lnTo>
                  <a:lnTo>
                    <a:pt x="1194628" y="83531"/>
                  </a:lnTo>
                  <a:lnTo>
                    <a:pt x="1207724" y="74240"/>
                  </a:lnTo>
                  <a:lnTo>
                    <a:pt x="1220882" y="64180"/>
                  </a:lnTo>
                  <a:lnTo>
                    <a:pt x="1233978" y="55010"/>
                  </a:lnTo>
                  <a:lnTo>
                    <a:pt x="1247141" y="45128"/>
                  </a:lnTo>
                  <a:lnTo>
                    <a:pt x="1260237" y="41496"/>
                  </a:lnTo>
                  <a:lnTo>
                    <a:pt x="1273396" y="41197"/>
                  </a:lnTo>
                  <a:lnTo>
                    <a:pt x="1286492" y="46138"/>
                  </a:lnTo>
                  <a:lnTo>
                    <a:pt x="1299650" y="55073"/>
                  </a:lnTo>
                  <a:lnTo>
                    <a:pt x="1312751" y="59595"/>
                  </a:lnTo>
                  <a:lnTo>
                    <a:pt x="1325905" y="66980"/>
                  </a:lnTo>
                  <a:lnTo>
                    <a:pt x="1339005" y="75967"/>
                  </a:lnTo>
                  <a:lnTo>
                    <a:pt x="1352164" y="78527"/>
                  </a:lnTo>
                  <a:lnTo>
                    <a:pt x="1365260" y="82934"/>
                  </a:lnTo>
                  <a:lnTo>
                    <a:pt x="1378418" y="84719"/>
                  </a:lnTo>
                  <a:lnTo>
                    <a:pt x="1391519" y="77098"/>
                  </a:lnTo>
                  <a:lnTo>
                    <a:pt x="1404677" y="70906"/>
                  </a:lnTo>
                  <a:lnTo>
                    <a:pt x="1444033" y="49535"/>
                  </a:lnTo>
                  <a:lnTo>
                    <a:pt x="1470287" y="46023"/>
                  </a:lnTo>
                  <a:lnTo>
                    <a:pt x="1483445" y="40187"/>
                  </a:lnTo>
                  <a:lnTo>
                    <a:pt x="1496541" y="38339"/>
                  </a:lnTo>
                  <a:lnTo>
                    <a:pt x="1509700" y="38696"/>
                  </a:lnTo>
                  <a:lnTo>
                    <a:pt x="1522801" y="40663"/>
                  </a:lnTo>
                  <a:lnTo>
                    <a:pt x="1535954" y="47452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65794" y="706618"/>
              <a:ext cx="1668780" cy="958850"/>
            </a:xfrm>
            <a:custGeom>
              <a:avLst/>
              <a:gdLst/>
              <a:ahLst/>
              <a:cxnLst/>
              <a:rect l="l" t="t" r="r" b="b"/>
              <a:pathLst>
                <a:path w="1668780" h="958850">
                  <a:moveTo>
                    <a:pt x="19231" y="939506"/>
                  </a:moveTo>
                  <a:lnTo>
                    <a:pt x="19231" y="0"/>
                  </a:lnTo>
                </a:path>
                <a:path w="1668780" h="958850">
                  <a:moveTo>
                    <a:pt x="19231" y="876752"/>
                  </a:moveTo>
                  <a:lnTo>
                    <a:pt x="0" y="876752"/>
                  </a:lnTo>
                </a:path>
                <a:path w="1668780" h="958850">
                  <a:moveTo>
                    <a:pt x="19231" y="707487"/>
                  </a:moveTo>
                  <a:lnTo>
                    <a:pt x="0" y="707487"/>
                  </a:lnTo>
                </a:path>
                <a:path w="1668780" h="958850">
                  <a:moveTo>
                    <a:pt x="19231" y="538217"/>
                  </a:moveTo>
                  <a:lnTo>
                    <a:pt x="0" y="538217"/>
                  </a:lnTo>
                </a:path>
                <a:path w="1668780" h="958850">
                  <a:moveTo>
                    <a:pt x="19231" y="368951"/>
                  </a:moveTo>
                  <a:lnTo>
                    <a:pt x="0" y="368951"/>
                  </a:lnTo>
                </a:path>
                <a:path w="1668780" h="958850">
                  <a:moveTo>
                    <a:pt x="19231" y="199686"/>
                  </a:moveTo>
                  <a:lnTo>
                    <a:pt x="0" y="199686"/>
                  </a:lnTo>
                </a:path>
                <a:path w="1668780" h="958850">
                  <a:moveTo>
                    <a:pt x="19231" y="30478"/>
                  </a:moveTo>
                  <a:lnTo>
                    <a:pt x="0" y="30478"/>
                  </a:lnTo>
                </a:path>
                <a:path w="1668780" h="958850">
                  <a:moveTo>
                    <a:pt x="19231" y="939506"/>
                  </a:moveTo>
                  <a:lnTo>
                    <a:pt x="1668609" y="939506"/>
                  </a:lnTo>
                </a:path>
                <a:path w="1668780" h="958850">
                  <a:moveTo>
                    <a:pt x="62873" y="939506"/>
                  </a:moveTo>
                  <a:lnTo>
                    <a:pt x="62873" y="958735"/>
                  </a:lnTo>
                </a:path>
                <a:path w="1668780" h="958850">
                  <a:moveTo>
                    <a:pt x="325376" y="939506"/>
                  </a:moveTo>
                  <a:lnTo>
                    <a:pt x="325376" y="958735"/>
                  </a:lnTo>
                </a:path>
                <a:path w="1668780" h="958850">
                  <a:moveTo>
                    <a:pt x="587935" y="939506"/>
                  </a:moveTo>
                  <a:lnTo>
                    <a:pt x="587935" y="958735"/>
                  </a:lnTo>
                </a:path>
                <a:path w="1668780" h="958850">
                  <a:moveTo>
                    <a:pt x="850498" y="939506"/>
                  </a:moveTo>
                  <a:lnTo>
                    <a:pt x="850498" y="958735"/>
                  </a:lnTo>
                </a:path>
                <a:path w="1668780" h="958850">
                  <a:moveTo>
                    <a:pt x="1113061" y="939506"/>
                  </a:moveTo>
                  <a:lnTo>
                    <a:pt x="1113061" y="958735"/>
                  </a:lnTo>
                </a:path>
                <a:path w="1668780" h="958850">
                  <a:moveTo>
                    <a:pt x="1375624" y="939506"/>
                  </a:moveTo>
                  <a:lnTo>
                    <a:pt x="1375624" y="958735"/>
                  </a:lnTo>
                </a:path>
                <a:path w="1668780" h="958850">
                  <a:moveTo>
                    <a:pt x="1638125" y="939506"/>
                  </a:moveTo>
                  <a:lnTo>
                    <a:pt x="1638125" y="95873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0"/>
          <p:cNvSpPr txBox="1"/>
          <p:nvPr/>
        </p:nvSpPr>
        <p:spPr>
          <a:xfrm>
            <a:off x="491871" y="1557297"/>
            <a:ext cx="73660" cy="52705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350" dirty="0">
                <a:latin typeface="Arial"/>
                <a:cs typeface="Arial"/>
              </a:rPr>
              <a:t>0</a:t>
            </a:r>
            <a:endParaRPr sz="35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91871" y="1367970"/>
            <a:ext cx="73660" cy="92710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350" dirty="0">
                <a:latin typeface="Arial"/>
                <a:cs typeface="Arial"/>
              </a:rPr>
              <a:t>.01</a:t>
            </a:r>
            <a:endParaRPr sz="35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91871" y="1198705"/>
            <a:ext cx="73660" cy="92710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350" dirty="0">
                <a:latin typeface="Arial"/>
                <a:cs typeface="Arial"/>
              </a:rPr>
              <a:t>.02</a:t>
            </a:r>
            <a:endParaRPr sz="350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491871" y="1029439"/>
            <a:ext cx="73660" cy="92710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350" dirty="0">
                <a:latin typeface="Arial"/>
                <a:cs typeface="Arial"/>
              </a:rPr>
              <a:t>.03</a:t>
            </a:r>
            <a:endParaRPr sz="35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491871" y="860174"/>
            <a:ext cx="73660" cy="92710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350" dirty="0">
                <a:latin typeface="Arial"/>
                <a:cs typeface="Arial"/>
              </a:rPr>
              <a:t>.04</a:t>
            </a:r>
            <a:endParaRPr sz="350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91871" y="690966"/>
            <a:ext cx="73660" cy="92710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350" dirty="0">
                <a:latin typeface="Arial"/>
                <a:cs typeface="Arial"/>
              </a:rPr>
              <a:t>.05</a:t>
            </a:r>
            <a:endParaRPr sz="350">
              <a:latin typeface="Arial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18306" y="1045760"/>
            <a:ext cx="93345" cy="26162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00" dirty="0">
                <a:latin typeface="Arial"/>
                <a:cs typeface="Arial"/>
              </a:rPr>
              <a:t>Inflation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902005" y="1822893"/>
            <a:ext cx="1016000" cy="154305"/>
          </a:xfrm>
          <a:custGeom>
            <a:avLst/>
            <a:gdLst/>
            <a:ahLst/>
            <a:cxnLst/>
            <a:rect l="l" t="t" r="r" b="b"/>
            <a:pathLst>
              <a:path w="1016000" h="154305">
                <a:moveTo>
                  <a:pt x="0" y="154261"/>
                </a:moveTo>
                <a:lnTo>
                  <a:pt x="0" y="0"/>
                </a:lnTo>
                <a:lnTo>
                  <a:pt x="1015477" y="0"/>
                </a:lnTo>
                <a:lnTo>
                  <a:pt x="1015477" y="154261"/>
                </a:lnTo>
                <a:lnTo>
                  <a:pt x="0" y="15426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535726" y="1647891"/>
            <a:ext cx="1761489" cy="3251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ts val="395"/>
              </a:lnSpc>
              <a:spcBef>
                <a:spcPts val="125"/>
              </a:spcBef>
            </a:pPr>
            <a:r>
              <a:rPr sz="350" spc="15" dirty="0">
                <a:latin typeface="Arial"/>
                <a:cs typeface="Arial"/>
              </a:rPr>
              <a:t>1990q1 1995q1 2000q1 2005q1 2010q1 2015q1</a:t>
            </a:r>
            <a:r>
              <a:rPr sz="350" spc="55" dirty="0">
                <a:latin typeface="Arial"/>
                <a:cs typeface="Arial"/>
              </a:rPr>
              <a:t> </a:t>
            </a:r>
            <a:r>
              <a:rPr sz="350" spc="15" dirty="0">
                <a:latin typeface="Arial"/>
                <a:cs typeface="Arial"/>
              </a:rPr>
              <a:t>2020q1</a:t>
            </a:r>
            <a:endParaRPr sz="350">
              <a:latin typeface="Arial"/>
              <a:cs typeface="Arial"/>
            </a:endParaRPr>
          </a:p>
          <a:p>
            <a:pPr marR="5080" algn="ctr">
              <a:lnSpc>
                <a:spcPts val="575"/>
              </a:lnSpc>
            </a:pPr>
            <a:r>
              <a:rPr sz="500" spc="15" dirty="0">
                <a:latin typeface="Arial"/>
                <a:cs typeface="Arial"/>
              </a:rPr>
              <a:t>Date</a:t>
            </a:r>
            <a:endParaRPr sz="500">
              <a:latin typeface="Arial"/>
              <a:cs typeface="Arial"/>
            </a:endParaRPr>
          </a:p>
          <a:p>
            <a:pPr marR="11430" algn="ctr">
              <a:lnSpc>
                <a:spcPct val="100000"/>
              </a:lnSpc>
              <a:spcBef>
                <a:spcPts val="405"/>
              </a:spcBef>
              <a:tabLst>
                <a:tab pos="191770" algn="l"/>
                <a:tab pos="635000" algn="l"/>
                <a:tab pos="827405" algn="l"/>
              </a:tabLst>
            </a:pPr>
            <a:r>
              <a:rPr sz="350" u="sng" spc="5" dirty="0">
                <a:uFill>
                  <a:solidFill>
                    <a:srgbClr val="7F7F7F"/>
                  </a:solidFill>
                </a:uFill>
                <a:latin typeface="Arial"/>
                <a:cs typeface="Arial"/>
              </a:rPr>
              <a:t> 	</a:t>
            </a:r>
            <a:r>
              <a:rPr sz="350" spc="35" dirty="0">
                <a:latin typeface="Arial"/>
                <a:cs typeface="Arial"/>
              </a:rPr>
              <a:t> </a:t>
            </a:r>
            <a:r>
              <a:rPr sz="350" spc="15" dirty="0">
                <a:latin typeface="Arial"/>
                <a:cs typeface="Arial"/>
              </a:rPr>
              <a:t>Data	</a:t>
            </a:r>
            <a:r>
              <a:rPr sz="350" u="sng" spc="15" dirty="0">
                <a:uFill>
                  <a:solidFill>
                    <a:srgbClr val="0000FF"/>
                  </a:solidFill>
                </a:uFill>
                <a:latin typeface="Arial"/>
                <a:cs typeface="Arial"/>
              </a:rPr>
              <a:t> 	</a:t>
            </a:r>
            <a:r>
              <a:rPr sz="350" spc="10" dirty="0">
                <a:latin typeface="Arial"/>
                <a:cs typeface="Arial"/>
              </a:rPr>
              <a:t>w/o</a:t>
            </a:r>
            <a:r>
              <a:rPr sz="350" dirty="0">
                <a:latin typeface="Arial"/>
                <a:cs typeface="Arial"/>
              </a:rPr>
              <a:t> </a:t>
            </a:r>
            <a:r>
              <a:rPr sz="350" spc="20" dirty="0">
                <a:latin typeface="Arial"/>
                <a:cs typeface="Arial"/>
              </a:rPr>
              <a:t>G</a:t>
            </a:r>
            <a:endParaRPr sz="350">
              <a:latin typeface="Arial"/>
              <a:cs typeface="Arial"/>
            </a:endParaRPr>
          </a:p>
          <a:p>
            <a:pPr marR="38100" algn="ctr">
              <a:lnSpc>
                <a:spcPct val="100000"/>
              </a:lnSpc>
              <a:spcBef>
                <a:spcPts val="110"/>
              </a:spcBef>
              <a:tabLst>
                <a:tab pos="189230" algn="l"/>
                <a:tab pos="827405" algn="l"/>
              </a:tabLst>
            </a:pPr>
            <a:r>
              <a:rPr sz="350" u="sng" spc="5" dirty="0">
                <a:uFill>
                  <a:solidFill>
                    <a:srgbClr val="0000FF"/>
                  </a:solidFill>
                </a:uFill>
                <a:latin typeface="Arial"/>
                <a:cs typeface="Arial"/>
              </a:rPr>
              <a:t> 	</a:t>
            </a:r>
            <a:r>
              <a:rPr sz="350" spc="5" dirty="0">
                <a:latin typeface="Arial"/>
                <a:cs typeface="Arial"/>
              </a:rPr>
              <a:t> </a:t>
            </a:r>
            <a:r>
              <a:rPr sz="350" spc="-40" dirty="0">
                <a:latin typeface="Arial"/>
                <a:cs typeface="Arial"/>
              </a:rPr>
              <a:t> </a:t>
            </a:r>
            <a:r>
              <a:rPr sz="350" spc="10" dirty="0">
                <a:latin typeface="Arial"/>
                <a:cs typeface="Arial"/>
              </a:rPr>
              <a:t>w/ </a:t>
            </a:r>
            <a:r>
              <a:rPr sz="350" spc="15" dirty="0">
                <a:latin typeface="Arial"/>
                <a:cs typeface="Arial"/>
              </a:rPr>
              <a:t>G, </a:t>
            </a:r>
            <a:r>
              <a:rPr sz="350" spc="10" dirty="0">
                <a:latin typeface="Arial"/>
                <a:cs typeface="Arial"/>
              </a:rPr>
              <a:t>exclude </a:t>
            </a:r>
            <a:r>
              <a:rPr sz="350" spc="20" dirty="0">
                <a:latin typeface="Arial"/>
                <a:cs typeface="Arial"/>
              </a:rPr>
              <a:t>G</a:t>
            </a:r>
            <a:r>
              <a:rPr sz="350" u="sng" spc="20" dirty="0">
                <a:uFill>
                  <a:solidFill>
                    <a:srgbClr val="0000FF"/>
                  </a:solidFill>
                </a:uFill>
                <a:latin typeface="Arial"/>
                <a:cs typeface="Arial"/>
              </a:rPr>
              <a:t> 	</a:t>
            </a:r>
            <a:r>
              <a:rPr sz="350" spc="10" dirty="0">
                <a:latin typeface="Arial"/>
                <a:cs typeface="Arial"/>
              </a:rPr>
              <a:t>w/</a:t>
            </a:r>
            <a:r>
              <a:rPr sz="350" spc="5" dirty="0">
                <a:latin typeface="Arial"/>
                <a:cs typeface="Arial"/>
              </a:rPr>
              <a:t> </a:t>
            </a:r>
            <a:r>
              <a:rPr sz="350" spc="20" dirty="0">
                <a:latin typeface="Arial"/>
                <a:cs typeface="Arial"/>
              </a:rPr>
              <a:t>G</a:t>
            </a:r>
            <a:endParaRPr sz="350">
              <a:latin typeface="Arial"/>
              <a:cs typeface="Arial"/>
            </a:endParaRPr>
          </a:p>
        </p:txBody>
      </p:sp>
      <p:grpSp>
        <p:nvGrpSpPr>
          <p:cNvPr id="69" name="object 69"/>
          <p:cNvGrpSpPr/>
          <p:nvPr/>
        </p:nvGrpSpPr>
        <p:grpSpPr>
          <a:xfrm>
            <a:off x="2511523" y="705031"/>
            <a:ext cx="1672589" cy="962025"/>
            <a:chOff x="2511523" y="705031"/>
            <a:chExt cx="1672589" cy="962025"/>
          </a:xfrm>
        </p:grpSpPr>
        <p:sp>
          <p:nvSpPr>
            <p:cNvPr id="70" name="object 70"/>
            <p:cNvSpPr/>
            <p:nvPr/>
          </p:nvSpPr>
          <p:spPr>
            <a:xfrm>
              <a:off x="2532341" y="911905"/>
              <a:ext cx="1649730" cy="699770"/>
            </a:xfrm>
            <a:custGeom>
              <a:avLst/>
              <a:gdLst/>
              <a:ahLst/>
              <a:cxnLst/>
              <a:rect l="l" t="t" r="r" b="b"/>
              <a:pathLst>
                <a:path w="1649729" h="699769">
                  <a:moveTo>
                    <a:pt x="0" y="699269"/>
                  </a:moveTo>
                  <a:lnTo>
                    <a:pt x="1649377" y="699269"/>
                  </a:lnTo>
                </a:path>
                <a:path w="1649729" h="699769">
                  <a:moveTo>
                    <a:pt x="0" y="524404"/>
                  </a:moveTo>
                  <a:lnTo>
                    <a:pt x="1649377" y="524404"/>
                  </a:lnTo>
                </a:path>
                <a:path w="1649729" h="699769">
                  <a:moveTo>
                    <a:pt x="0" y="349606"/>
                  </a:moveTo>
                  <a:lnTo>
                    <a:pt x="1649377" y="349606"/>
                  </a:lnTo>
                </a:path>
                <a:path w="1649729" h="699769">
                  <a:moveTo>
                    <a:pt x="0" y="174798"/>
                  </a:moveTo>
                  <a:lnTo>
                    <a:pt x="1649377" y="174798"/>
                  </a:lnTo>
                </a:path>
                <a:path w="1649729" h="699769">
                  <a:moveTo>
                    <a:pt x="0" y="0"/>
                  </a:moveTo>
                  <a:lnTo>
                    <a:pt x="1649377" y="0"/>
                  </a:lnTo>
                </a:path>
              </a:pathLst>
            </a:custGeom>
            <a:ln w="4156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2562825" y="829326"/>
              <a:ext cx="1575435" cy="575945"/>
            </a:xfrm>
            <a:custGeom>
              <a:avLst/>
              <a:gdLst/>
              <a:ahLst/>
              <a:cxnLst/>
              <a:rect l="l" t="t" r="r" b="b"/>
              <a:pathLst>
                <a:path w="1575435" h="575944">
                  <a:moveTo>
                    <a:pt x="0" y="99427"/>
                  </a:moveTo>
                  <a:lnTo>
                    <a:pt x="13098" y="62689"/>
                  </a:lnTo>
                  <a:lnTo>
                    <a:pt x="26256" y="62929"/>
                  </a:lnTo>
                  <a:lnTo>
                    <a:pt x="39355" y="27028"/>
                  </a:lnTo>
                  <a:lnTo>
                    <a:pt x="52452" y="43637"/>
                  </a:lnTo>
                  <a:lnTo>
                    <a:pt x="65611" y="0"/>
                  </a:lnTo>
                  <a:lnTo>
                    <a:pt x="78708" y="27620"/>
                  </a:lnTo>
                  <a:lnTo>
                    <a:pt x="91866" y="32388"/>
                  </a:lnTo>
                  <a:lnTo>
                    <a:pt x="104965" y="59355"/>
                  </a:lnTo>
                  <a:lnTo>
                    <a:pt x="118122" y="83353"/>
                  </a:lnTo>
                  <a:lnTo>
                    <a:pt x="131221" y="122943"/>
                  </a:lnTo>
                  <a:lnTo>
                    <a:pt x="144379" y="192599"/>
                  </a:lnTo>
                  <a:lnTo>
                    <a:pt x="157478" y="212310"/>
                  </a:lnTo>
                  <a:lnTo>
                    <a:pt x="170635" y="253686"/>
                  </a:lnTo>
                  <a:lnTo>
                    <a:pt x="183734" y="246186"/>
                  </a:lnTo>
                  <a:lnTo>
                    <a:pt x="196892" y="280301"/>
                  </a:lnTo>
                  <a:lnTo>
                    <a:pt x="209991" y="305781"/>
                  </a:lnTo>
                  <a:lnTo>
                    <a:pt x="223148" y="326445"/>
                  </a:lnTo>
                  <a:lnTo>
                    <a:pt x="236245" y="329240"/>
                  </a:lnTo>
                  <a:lnTo>
                    <a:pt x="249403" y="335196"/>
                  </a:lnTo>
                  <a:lnTo>
                    <a:pt x="262504" y="365738"/>
                  </a:lnTo>
                  <a:lnTo>
                    <a:pt x="275662" y="369072"/>
                  </a:lnTo>
                  <a:lnTo>
                    <a:pt x="288758" y="365502"/>
                  </a:lnTo>
                  <a:lnTo>
                    <a:pt x="301916" y="360917"/>
                  </a:lnTo>
                  <a:lnTo>
                    <a:pt x="315012" y="360022"/>
                  </a:lnTo>
                  <a:lnTo>
                    <a:pt x="328171" y="351449"/>
                  </a:lnTo>
                  <a:lnTo>
                    <a:pt x="341272" y="356452"/>
                  </a:lnTo>
                  <a:lnTo>
                    <a:pt x="354430" y="356924"/>
                  </a:lnTo>
                  <a:lnTo>
                    <a:pt x="367526" y="347104"/>
                  </a:lnTo>
                  <a:lnTo>
                    <a:pt x="380684" y="362403"/>
                  </a:lnTo>
                  <a:lnTo>
                    <a:pt x="393785" y="368894"/>
                  </a:lnTo>
                  <a:lnTo>
                    <a:pt x="406939" y="389793"/>
                  </a:lnTo>
                  <a:lnTo>
                    <a:pt x="420040" y="399555"/>
                  </a:lnTo>
                  <a:lnTo>
                    <a:pt x="433198" y="400984"/>
                  </a:lnTo>
                  <a:lnTo>
                    <a:pt x="446299" y="399497"/>
                  </a:lnTo>
                  <a:lnTo>
                    <a:pt x="459452" y="408008"/>
                  </a:lnTo>
                  <a:lnTo>
                    <a:pt x="472553" y="416226"/>
                  </a:lnTo>
                  <a:lnTo>
                    <a:pt x="485712" y="423014"/>
                  </a:lnTo>
                  <a:lnTo>
                    <a:pt x="498808" y="430991"/>
                  </a:lnTo>
                  <a:lnTo>
                    <a:pt x="511966" y="421465"/>
                  </a:lnTo>
                  <a:lnTo>
                    <a:pt x="525062" y="416702"/>
                  </a:lnTo>
                  <a:lnTo>
                    <a:pt x="538220" y="414619"/>
                  </a:lnTo>
                  <a:lnTo>
                    <a:pt x="551321" y="398723"/>
                  </a:lnTo>
                  <a:lnTo>
                    <a:pt x="564480" y="385386"/>
                  </a:lnTo>
                  <a:lnTo>
                    <a:pt x="577576" y="382052"/>
                  </a:lnTo>
                  <a:lnTo>
                    <a:pt x="590734" y="354427"/>
                  </a:lnTo>
                  <a:lnTo>
                    <a:pt x="603835" y="341504"/>
                  </a:lnTo>
                  <a:lnTo>
                    <a:pt x="616988" y="327691"/>
                  </a:lnTo>
                  <a:lnTo>
                    <a:pt x="630089" y="327277"/>
                  </a:lnTo>
                  <a:lnTo>
                    <a:pt x="643248" y="331506"/>
                  </a:lnTo>
                  <a:lnTo>
                    <a:pt x="656348" y="343231"/>
                  </a:lnTo>
                  <a:lnTo>
                    <a:pt x="669502" y="353715"/>
                  </a:lnTo>
                  <a:lnTo>
                    <a:pt x="682603" y="369967"/>
                  </a:lnTo>
                  <a:lnTo>
                    <a:pt x="695761" y="406940"/>
                  </a:lnTo>
                  <a:lnTo>
                    <a:pt x="708857" y="441946"/>
                  </a:lnTo>
                  <a:lnTo>
                    <a:pt x="722016" y="467546"/>
                  </a:lnTo>
                  <a:lnTo>
                    <a:pt x="735112" y="501840"/>
                  </a:lnTo>
                  <a:lnTo>
                    <a:pt x="748270" y="509879"/>
                  </a:lnTo>
                  <a:lnTo>
                    <a:pt x="761371" y="495056"/>
                  </a:lnTo>
                  <a:lnTo>
                    <a:pt x="774529" y="507320"/>
                  </a:lnTo>
                  <a:lnTo>
                    <a:pt x="787625" y="496187"/>
                  </a:lnTo>
                  <a:lnTo>
                    <a:pt x="800784" y="466834"/>
                  </a:lnTo>
                  <a:lnTo>
                    <a:pt x="813884" y="439507"/>
                  </a:lnTo>
                  <a:lnTo>
                    <a:pt x="826980" y="444207"/>
                  </a:lnTo>
                  <a:lnTo>
                    <a:pt x="840139" y="414917"/>
                  </a:lnTo>
                  <a:lnTo>
                    <a:pt x="853235" y="400089"/>
                  </a:lnTo>
                  <a:lnTo>
                    <a:pt x="866398" y="383303"/>
                  </a:lnTo>
                  <a:lnTo>
                    <a:pt x="879494" y="358593"/>
                  </a:lnTo>
                  <a:lnTo>
                    <a:pt x="892652" y="369606"/>
                  </a:lnTo>
                  <a:lnTo>
                    <a:pt x="905748" y="375562"/>
                  </a:lnTo>
                  <a:lnTo>
                    <a:pt x="918907" y="372228"/>
                  </a:lnTo>
                  <a:lnTo>
                    <a:pt x="932007" y="351627"/>
                  </a:lnTo>
                  <a:lnTo>
                    <a:pt x="945161" y="354128"/>
                  </a:lnTo>
                  <a:lnTo>
                    <a:pt x="958262" y="352459"/>
                  </a:lnTo>
                  <a:lnTo>
                    <a:pt x="971420" y="384669"/>
                  </a:lnTo>
                  <a:lnTo>
                    <a:pt x="984516" y="379074"/>
                  </a:lnTo>
                  <a:lnTo>
                    <a:pt x="997675" y="409615"/>
                  </a:lnTo>
                  <a:lnTo>
                    <a:pt x="1010775" y="426108"/>
                  </a:lnTo>
                  <a:lnTo>
                    <a:pt x="1023934" y="422774"/>
                  </a:lnTo>
                  <a:lnTo>
                    <a:pt x="1037030" y="435158"/>
                  </a:lnTo>
                  <a:lnTo>
                    <a:pt x="1050188" y="456293"/>
                  </a:lnTo>
                  <a:lnTo>
                    <a:pt x="1063284" y="514522"/>
                  </a:lnTo>
                  <a:lnTo>
                    <a:pt x="1076448" y="543519"/>
                  </a:lnTo>
                  <a:lnTo>
                    <a:pt x="1089543" y="575787"/>
                  </a:lnTo>
                  <a:lnTo>
                    <a:pt x="1102702" y="566795"/>
                  </a:lnTo>
                  <a:lnTo>
                    <a:pt x="1115798" y="571500"/>
                  </a:lnTo>
                  <a:lnTo>
                    <a:pt x="1128956" y="571144"/>
                  </a:lnTo>
                  <a:lnTo>
                    <a:pt x="1142057" y="541080"/>
                  </a:lnTo>
                  <a:lnTo>
                    <a:pt x="1155211" y="530240"/>
                  </a:lnTo>
                  <a:lnTo>
                    <a:pt x="1168311" y="492198"/>
                  </a:lnTo>
                  <a:lnTo>
                    <a:pt x="1181470" y="452367"/>
                  </a:lnTo>
                  <a:lnTo>
                    <a:pt x="1194566" y="439743"/>
                  </a:lnTo>
                  <a:lnTo>
                    <a:pt x="1207724" y="420214"/>
                  </a:lnTo>
                  <a:lnTo>
                    <a:pt x="1220825" y="412237"/>
                  </a:lnTo>
                  <a:lnTo>
                    <a:pt x="1233984" y="432896"/>
                  </a:lnTo>
                  <a:lnTo>
                    <a:pt x="1247079" y="450399"/>
                  </a:lnTo>
                  <a:lnTo>
                    <a:pt x="1260238" y="456115"/>
                  </a:lnTo>
                  <a:lnTo>
                    <a:pt x="1273334" y="462071"/>
                  </a:lnTo>
                  <a:lnTo>
                    <a:pt x="1286497" y="460108"/>
                  </a:lnTo>
                  <a:lnTo>
                    <a:pt x="1299593" y="467907"/>
                  </a:lnTo>
                  <a:lnTo>
                    <a:pt x="1312752" y="474214"/>
                  </a:lnTo>
                  <a:lnTo>
                    <a:pt x="1325847" y="482552"/>
                  </a:lnTo>
                  <a:lnTo>
                    <a:pt x="1339006" y="450462"/>
                  </a:lnTo>
                  <a:lnTo>
                    <a:pt x="1352107" y="455821"/>
                  </a:lnTo>
                  <a:lnTo>
                    <a:pt x="1365260" y="447128"/>
                  </a:lnTo>
                  <a:lnTo>
                    <a:pt x="1378361" y="430515"/>
                  </a:lnTo>
                  <a:lnTo>
                    <a:pt x="1391520" y="428191"/>
                  </a:lnTo>
                  <a:lnTo>
                    <a:pt x="1404615" y="419262"/>
                  </a:lnTo>
                  <a:lnTo>
                    <a:pt x="1417774" y="413902"/>
                  </a:lnTo>
                  <a:lnTo>
                    <a:pt x="1430875" y="395389"/>
                  </a:lnTo>
                  <a:lnTo>
                    <a:pt x="1444033" y="432896"/>
                  </a:lnTo>
                  <a:lnTo>
                    <a:pt x="1457129" y="438732"/>
                  </a:lnTo>
                  <a:lnTo>
                    <a:pt x="1470288" y="441114"/>
                  </a:lnTo>
                  <a:lnTo>
                    <a:pt x="1483388" y="425930"/>
                  </a:lnTo>
                  <a:lnTo>
                    <a:pt x="1496542" y="434922"/>
                  </a:lnTo>
                  <a:lnTo>
                    <a:pt x="1509643" y="440695"/>
                  </a:lnTo>
                  <a:lnTo>
                    <a:pt x="1522801" y="441234"/>
                  </a:lnTo>
                  <a:lnTo>
                    <a:pt x="1535897" y="433373"/>
                  </a:lnTo>
                  <a:lnTo>
                    <a:pt x="1549056" y="413190"/>
                  </a:lnTo>
                  <a:lnTo>
                    <a:pt x="1562156" y="388066"/>
                  </a:lnTo>
                  <a:lnTo>
                    <a:pt x="1575310" y="395090"/>
                  </a:lnTo>
                </a:path>
              </a:pathLst>
            </a:custGeom>
            <a:ln w="623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2654691" y="1199885"/>
              <a:ext cx="92075" cy="153035"/>
            </a:xfrm>
            <a:custGeom>
              <a:avLst/>
              <a:gdLst/>
              <a:ahLst/>
              <a:cxnLst/>
              <a:rect l="l" t="t" r="r" b="b"/>
              <a:pathLst>
                <a:path w="92075" h="153034">
                  <a:moveTo>
                    <a:pt x="0" y="0"/>
                  </a:moveTo>
                  <a:lnTo>
                    <a:pt x="12623" y="24652"/>
                  </a:lnTo>
                </a:path>
                <a:path w="92075" h="153034">
                  <a:moveTo>
                    <a:pt x="18220" y="37329"/>
                  </a:moveTo>
                  <a:lnTo>
                    <a:pt x="26256" y="55727"/>
                  </a:lnTo>
                </a:path>
                <a:path w="92075" h="153034">
                  <a:moveTo>
                    <a:pt x="26256" y="55727"/>
                  </a:moveTo>
                  <a:lnTo>
                    <a:pt x="29054" y="62756"/>
                  </a:lnTo>
                </a:path>
                <a:path w="92075" h="153034">
                  <a:moveTo>
                    <a:pt x="34234" y="75674"/>
                  </a:moveTo>
                  <a:lnTo>
                    <a:pt x="39355" y="88597"/>
                  </a:lnTo>
                </a:path>
                <a:path w="92075" h="153034">
                  <a:moveTo>
                    <a:pt x="39355" y="88597"/>
                  </a:moveTo>
                  <a:lnTo>
                    <a:pt x="45130" y="101096"/>
                  </a:lnTo>
                </a:path>
                <a:path w="92075" h="153034">
                  <a:moveTo>
                    <a:pt x="50906" y="113720"/>
                  </a:moveTo>
                  <a:lnTo>
                    <a:pt x="52513" y="117233"/>
                  </a:lnTo>
                </a:path>
                <a:path w="92075" h="153034">
                  <a:moveTo>
                    <a:pt x="52513" y="117233"/>
                  </a:moveTo>
                  <a:lnTo>
                    <a:pt x="65611" y="136761"/>
                  </a:lnTo>
                </a:path>
                <a:path w="92075" h="153034">
                  <a:moveTo>
                    <a:pt x="65611" y="136761"/>
                  </a:moveTo>
                  <a:lnTo>
                    <a:pt x="65850" y="136939"/>
                  </a:lnTo>
                </a:path>
                <a:path w="92075" h="153034">
                  <a:moveTo>
                    <a:pt x="76863" y="145392"/>
                  </a:moveTo>
                  <a:lnTo>
                    <a:pt x="78769" y="146884"/>
                  </a:lnTo>
                </a:path>
                <a:path w="92075" h="153034">
                  <a:moveTo>
                    <a:pt x="78769" y="146884"/>
                  </a:moveTo>
                  <a:lnTo>
                    <a:pt x="91868" y="152537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2746559" y="1352422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30" h="1905">
                  <a:moveTo>
                    <a:pt x="-3117" y="834"/>
                  </a:moveTo>
                  <a:lnTo>
                    <a:pt x="14012" y="834"/>
                  </a:lnTo>
                </a:path>
              </a:pathLst>
            </a:custGeom>
            <a:ln w="7904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2770910" y="1195839"/>
              <a:ext cx="146685" cy="156210"/>
            </a:xfrm>
            <a:custGeom>
              <a:avLst/>
              <a:gdLst/>
              <a:ahLst/>
              <a:cxnLst/>
              <a:rect l="l" t="t" r="r" b="b"/>
              <a:pathLst>
                <a:path w="146685" h="156209">
                  <a:moveTo>
                    <a:pt x="0" y="155693"/>
                  </a:moveTo>
                  <a:lnTo>
                    <a:pt x="1905" y="155217"/>
                  </a:lnTo>
                </a:path>
                <a:path w="146685" h="156209">
                  <a:moveTo>
                    <a:pt x="1905" y="155217"/>
                  </a:moveTo>
                  <a:lnTo>
                    <a:pt x="15062" y="146643"/>
                  </a:lnTo>
                </a:path>
                <a:path w="146685" h="156209">
                  <a:moveTo>
                    <a:pt x="15062" y="146643"/>
                  </a:moveTo>
                  <a:lnTo>
                    <a:pt x="21313" y="138844"/>
                  </a:lnTo>
                </a:path>
                <a:path w="146685" h="156209">
                  <a:moveTo>
                    <a:pt x="29829" y="127827"/>
                  </a:moveTo>
                  <a:lnTo>
                    <a:pt x="41317" y="110502"/>
                  </a:lnTo>
                </a:path>
                <a:path w="146685" h="156209">
                  <a:moveTo>
                    <a:pt x="41317" y="110502"/>
                  </a:moveTo>
                  <a:lnTo>
                    <a:pt x="44892" y="104666"/>
                  </a:lnTo>
                </a:path>
                <a:path w="146685" h="156209">
                  <a:moveTo>
                    <a:pt x="52094" y="92821"/>
                  </a:moveTo>
                  <a:lnTo>
                    <a:pt x="54418" y="88948"/>
                  </a:lnTo>
                </a:path>
                <a:path w="146685" h="156209">
                  <a:moveTo>
                    <a:pt x="54418" y="88948"/>
                  </a:moveTo>
                  <a:lnTo>
                    <a:pt x="66980" y="69419"/>
                  </a:lnTo>
                </a:path>
                <a:path w="146685" h="156209">
                  <a:moveTo>
                    <a:pt x="75433" y="58464"/>
                  </a:moveTo>
                  <a:lnTo>
                    <a:pt x="80672" y="51859"/>
                  </a:lnTo>
                </a:path>
                <a:path w="146685" h="156209">
                  <a:moveTo>
                    <a:pt x="80672" y="51859"/>
                  </a:moveTo>
                  <a:lnTo>
                    <a:pt x="93831" y="38522"/>
                  </a:lnTo>
                </a:path>
                <a:path w="146685" h="156209">
                  <a:moveTo>
                    <a:pt x="93831" y="38522"/>
                  </a:moveTo>
                  <a:lnTo>
                    <a:pt x="94187" y="38161"/>
                  </a:lnTo>
                </a:path>
                <a:path w="146685" h="156209">
                  <a:moveTo>
                    <a:pt x="104430" y="28756"/>
                  </a:moveTo>
                  <a:lnTo>
                    <a:pt x="106927" y="26437"/>
                  </a:lnTo>
                </a:path>
                <a:path w="146685" h="156209">
                  <a:moveTo>
                    <a:pt x="106927" y="26437"/>
                  </a:moveTo>
                  <a:lnTo>
                    <a:pt x="120085" y="14765"/>
                  </a:lnTo>
                </a:path>
                <a:path w="146685" h="156209">
                  <a:moveTo>
                    <a:pt x="120085" y="14765"/>
                  </a:moveTo>
                  <a:lnTo>
                    <a:pt x="125921" y="11551"/>
                  </a:lnTo>
                </a:path>
                <a:path w="146685" h="156209">
                  <a:moveTo>
                    <a:pt x="138069" y="4820"/>
                  </a:moveTo>
                  <a:lnTo>
                    <a:pt x="146344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917255" y="1193991"/>
              <a:ext cx="13335" cy="1905"/>
            </a:xfrm>
            <a:custGeom>
              <a:avLst/>
              <a:gdLst/>
              <a:ahLst/>
              <a:cxnLst/>
              <a:rect l="l" t="t" r="r" b="b"/>
              <a:pathLst>
                <a:path w="13335" h="1905">
                  <a:moveTo>
                    <a:pt x="-3117" y="923"/>
                  </a:moveTo>
                  <a:lnTo>
                    <a:pt x="16213" y="923"/>
                  </a:lnTo>
                </a:path>
              </a:pathLst>
            </a:custGeom>
            <a:ln w="8082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2930351" y="1070870"/>
              <a:ext cx="210185" cy="123189"/>
            </a:xfrm>
            <a:custGeom>
              <a:avLst/>
              <a:gdLst/>
              <a:ahLst/>
              <a:cxnLst/>
              <a:rect l="l" t="t" r="r" b="b"/>
              <a:pathLst>
                <a:path w="210185" h="123190">
                  <a:moveTo>
                    <a:pt x="0" y="123121"/>
                  </a:moveTo>
                  <a:lnTo>
                    <a:pt x="4883" y="122587"/>
                  </a:lnTo>
                </a:path>
                <a:path w="210185" h="123190">
                  <a:moveTo>
                    <a:pt x="18041" y="119133"/>
                  </a:moveTo>
                  <a:lnTo>
                    <a:pt x="26259" y="114909"/>
                  </a:lnTo>
                </a:path>
                <a:path w="210185" h="123190">
                  <a:moveTo>
                    <a:pt x="26259" y="114909"/>
                  </a:moveTo>
                  <a:lnTo>
                    <a:pt x="39412" y="105676"/>
                  </a:lnTo>
                </a:path>
                <a:path w="210185" h="123190">
                  <a:moveTo>
                    <a:pt x="39412" y="105676"/>
                  </a:moveTo>
                  <a:lnTo>
                    <a:pt x="41322" y="104190"/>
                  </a:lnTo>
                </a:path>
                <a:path w="210185" h="123190">
                  <a:moveTo>
                    <a:pt x="52215" y="95616"/>
                  </a:moveTo>
                  <a:lnTo>
                    <a:pt x="52513" y="95380"/>
                  </a:lnTo>
                </a:path>
                <a:path w="210185" h="123190">
                  <a:moveTo>
                    <a:pt x="52513" y="95380"/>
                  </a:moveTo>
                  <a:lnTo>
                    <a:pt x="65672" y="85200"/>
                  </a:lnTo>
                </a:path>
                <a:path w="210185" h="123190">
                  <a:moveTo>
                    <a:pt x="65672" y="85200"/>
                  </a:moveTo>
                  <a:lnTo>
                    <a:pt x="73350" y="77757"/>
                  </a:lnTo>
                </a:path>
                <a:path w="210185" h="123190">
                  <a:moveTo>
                    <a:pt x="84247" y="69362"/>
                  </a:moveTo>
                  <a:lnTo>
                    <a:pt x="91926" y="64897"/>
                  </a:lnTo>
                </a:path>
                <a:path w="210185" h="123190">
                  <a:moveTo>
                    <a:pt x="91926" y="64897"/>
                  </a:moveTo>
                  <a:lnTo>
                    <a:pt x="105027" y="54952"/>
                  </a:lnTo>
                </a:path>
                <a:path w="210185" h="123190">
                  <a:moveTo>
                    <a:pt x="105027" y="54952"/>
                  </a:moveTo>
                  <a:lnTo>
                    <a:pt x="106932" y="53523"/>
                  </a:lnTo>
                </a:path>
                <a:path w="210185" h="123190">
                  <a:moveTo>
                    <a:pt x="118007" y="45128"/>
                  </a:moveTo>
                  <a:lnTo>
                    <a:pt x="118185" y="45013"/>
                  </a:lnTo>
                </a:path>
                <a:path w="210185" h="123190">
                  <a:moveTo>
                    <a:pt x="118185" y="45013"/>
                  </a:moveTo>
                  <a:lnTo>
                    <a:pt x="131281" y="36973"/>
                  </a:lnTo>
                </a:path>
                <a:path w="210185" h="123190">
                  <a:moveTo>
                    <a:pt x="131281" y="36973"/>
                  </a:moveTo>
                  <a:lnTo>
                    <a:pt x="142178" y="31671"/>
                  </a:lnTo>
                </a:path>
                <a:path w="210185" h="123190">
                  <a:moveTo>
                    <a:pt x="154562" y="25484"/>
                  </a:moveTo>
                  <a:lnTo>
                    <a:pt x="157535" y="23993"/>
                  </a:lnTo>
                </a:path>
                <a:path w="210185" h="123190">
                  <a:moveTo>
                    <a:pt x="157535" y="23993"/>
                  </a:moveTo>
                  <a:lnTo>
                    <a:pt x="170694" y="17267"/>
                  </a:lnTo>
                </a:path>
                <a:path w="210185" h="123190">
                  <a:moveTo>
                    <a:pt x="170694" y="17267"/>
                  </a:moveTo>
                  <a:lnTo>
                    <a:pt x="179623" y="13755"/>
                  </a:lnTo>
                </a:path>
                <a:path w="210185" h="123190">
                  <a:moveTo>
                    <a:pt x="192306" y="8154"/>
                  </a:moveTo>
                  <a:lnTo>
                    <a:pt x="196953" y="6013"/>
                  </a:lnTo>
                </a:path>
                <a:path w="210185" h="123190">
                  <a:moveTo>
                    <a:pt x="196953" y="6013"/>
                  </a:moveTo>
                  <a:lnTo>
                    <a:pt x="210049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3140401" y="1070692"/>
              <a:ext cx="8255" cy="635"/>
            </a:xfrm>
            <a:custGeom>
              <a:avLst/>
              <a:gdLst/>
              <a:ahLst/>
              <a:cxnLst/>
              <a:rect l="l" t="t" r="r" b="b"/>
              <a:pathLst>
                <a:path w="8255" h="634">
                  <a:moveTo>
                    <a:pt x="-3117" y="89"/>
                  </a:moveTo>
                  <a:lnTo>
                    <a:pt x="11277" y="89"/>
                  </a:lnTo>
                </a:path>
              </a:pathLst>
            </a:custGeom>
            <a:ln w="641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3162253" y="1072539"/>
              <a:ext cx="135890" cy="203835"/>
            </a:xfrm>
            <a:custGeom>
              <a:avLst/>
              <a:gdLst/>
              <a:ahLst/>
              <a:cxnLst/>
              <a:rect l="l" t="t" r="r" b="b"/>
              <a:pathLst>
                <a:path w="135889" h="203834">
                  <a:moveTo>
                    <a:pt x="0" y="0"/>
                  </a:moveTo>
                  <a:lnTo>
                    <a:pt x="4407" y="1010"/>
                  </a:lnTo>
                </a:path>
                <a:path w="135889" h="203834">
                  <a:moveTo>
                    <a:pt x="4407" y="1010"/>
                  </a:moveTo>
                  <a:lnTo>
                    <a:pt x="17560" y="10117"/>
                  </a:lnTo>
                </a:path>
                <a:path w="135889" h="203834">
                  <a:moveTo>
                    <a:pt x="17560" y="10117"/>
                  </a:moveTo>
                  <a:lnTo>
                    <a:pt x="21491" y="16131"/>
                  </a:lnTo>
                </a:path>
                <a:path w="135889" h="203834">
                  <a:moveTo>
                    <a:pt x="29054" y="27798"/>
                  </a:moveTo>
                  <a:lnTo>
                    <a:pt x="30661" y="30300"/>
                  </a:lnTo>
                </a:path>
                <a:path w="135889" h="203834">
                  <a:moveTo>
                    <a:pt x="30661" y="30300"/>
                  </a:moveTo>
                  <a:lnTo>
                    <a:pt x="42746" y="51796"/>
                  </a:lnTo>
                </a:path>
                <a:path w="135889" h="203834">
                  <a:moveTo>
                    <a:pt x="48996" y="64238"/>
                  </a:moveTo>
                  <a:lnTo>
                    <a:pt x="56920" y="80192"/>
                  </a:lnTo>
                </a:path>
                <a:path w="135889" h="203834">
                  <a:moveTo>
                    <a:pt x="56920" y="80192"/>
                  </a:moveTo>
                  <a:lnTo>
                    <a:pt x="61621" y="88885"/>
                  </a:lnTo>
                </a:path>
                <a:path w="135889" h="203834">
                  <a:moveTo>
                    <a:pt x="68231" y="101033"/>
                  </a:moveTo>
                  <a:lnTo>
                    <a:pt x="70074" y="104488"/>
                  </a:lnTo>
                </a:path>
                <a:path w="135889" h="203834">
                  <a:moveTo>
                    <a:pt x="70074" y="104488"/>
                  </a:moveTo>
                  <a:lnTo>
                    <a:pt x="80254" y="125979"/>
                  </a:lnTo>
                </a:path>
                <a:path w="135889" h="203834">
                  <a:moveTo>
                    <a:pt x="86744" y="138243"/>
                  </a:moveTo>
                  <a:lnTo>
                    <a:pt x="96333" y="154976"/>
                  </a:lnTo>
                </a:path>
                <a:path w="135889" h="203834">
                  <a:moveTo>
                    <a:pt x="96333" y="154976"/>
                  </a:moveTo>
                  <a:lnTo>
                    <a:pt x="100321" y="162356"/>
                  </a:lnTo>
                </a:path>
                <a:path w="135889" h="203834">
                  <a:moveTo>
                    <a:pt x="106869" y="174620"/>
                  </a:moveTo>
                  <a:lnTo>
                    <a:pt x="109429" y="179325"/>
                  </a:lnTo>
                </a:path>
                <a:path w="135889" h="203834">
                  <a:moveTo>
                    <a:pt x="109429" y="179325"/>
                  </a:moveTo>
                  <a:lnTo>
                    <a:pt x="122409" y="197482"/>
                  </a:lnTo>
                </a:path>
                <a:path w="135889" h="203834">
                  <a:moveTo>
                    <a:pt x="134971" y="203198"/>
                  </a:moveTo>
                  <a:lnTo>
                    <a:pt x="135683" y="203496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3297937" y="1276036"/>
              <a:ext cx="13335" cy="1270"/>
            </a:xfrm>
            <a:custGeom>
              <a:avLst/>
              <a:gdLst/>
              <a:ahLst/>
              <a:cxnLst/>
              <a:rect l="l" t="t" r="r" b="b"/>
              <a:pathLst>
                <a:path w="13335" h="1269">
                  <a:moveTo>
                    <a:pt x="-3117" y="565"/>
                  </a:moveTo>
                  <a:lnTo>
                    <a:pt x="16276" y="565"/>
                  </a:lnTo>
                </a:path>
              </a:pathLst>
            </a:custGeom>
            <a:ln w="736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654691" y="1115998"/>
              <a:ext cx="1477010" cy="499745"/>
            </a:xfrm>
            <a:custGeom>
              <a:avLst/>
              <a:gdLst/>
              <a:ahLst/>
              <a:cxnLst/>
              <a:rect l="l" t="t" r="r" b="b"/>
              <a:pathLst>
                <a:path w="1477010" h="499744">
                  <a:moveTo>
                    <a:pt x="656404" y="161168"/>
                  </a:moveTo>
                  <a:lnTo>
                    <a:pt x="669504" y="159147"/>
                  </a:lnTo>
                </a:path>
                <a:path w="1477010" h="499744">
                  <a:moveTo>
                    <a:pt x="669504" y="159147"/>
                  </a:moveTo>
                  <a:lnTo>
                    <a:pt x="669981" y="159085"/>
                  </a:lnTo>
                </a:path>
                <a:path w="1477010" h="499744">
                  <a:moveTo>
                    <a:pt x="683437" y="155929"/>
                  </a:moveTo>
                  <a:lnTo>
                    <a:pt x="695759" y="151406"/>
                  </a:lnTo>
                </a:path>
                <a:path w="1477010" h="499744">
                  <a:moveTo>
                    <a:pt x="695759" y="151406"/>
                  </a:moveTo>
                  <a:lnTo>
                    <a:pt x="708860" y="144974"/>
                  </a:lnTo>
                </a:path>
                <a:path w="1477010" h="499744">
                  <a:moveTo>
                    <a:pt x="718799" y="135332"/>
                  </a:moveTo>
                  <a:lnTo>
                    <a:pt x="722018" y="132171"/>
                  </a:lnTo>
                </a:path>
                <a:path w="1477010" h="499744">
                  <a:moveTo>
                    <a:pt x="722018" y="132171"/>
                  </a:moveTo>
                  <a:lnTo>
                    <a:pt x="735114" y="117526"/>
                  </a:lnTo>
                </a:path>
                <a:path w="1477010" h="499744">
                  <a:moveTo>
                    <a:pt x="735114" y="117526"/>
                  </a:moveTo>
                  <a:lnTo>
                    <a:pt x="737851" y="115323"/>
                  </a:lnTo>
                </a:path>
                <a:path w="1477010" h="499744">
                  <a:moveTo>
                    <a:pt x="748691" y="106571"/>
                  </a:moveTo>
                  <a:lnTo>
                    <a:pt x="761368" y="94904"/>
                  </a:lnTo>
                </a:path>
                <a:path w="1477010" h="499744">
                  <a:moveTo>
                    <a:pt x="761368" y="94904"/>
                  </a:moveTo>
                  <a:lnTo>
                    <a:pt x="769109" y="87880"/>
                  </a:lnTo>
                </a:path>
                <a:path w="1477010" h="499744">
                  <a:moveTo>
                    <a:pt x="779766" y="79066"/>
                  </a:moveTo>
                  <a:lnTo>
                    <a:pt x="787628" y="73230"/>
                  </a:lnTo>
                </a:path>
                <a:path w="1477010" h="499744">
                  <a:moveTo>
                    <a:pt x="787628" y="73230"/>
                  </a:moveTo>
                  <a:lnTo>
                    <a:pt x="800666" y="60966"/>
                  </a:lnTo>
                </a:path>
                <a:path w="1477010" h="499744">
                  <a:moveTo>
                    <a:pt x="811861" y="52811"/>
                  </a:moveTo>
                  <a:lnTo>
                    <a:pt x="813882" y="51382"/>
                  </a:lnTo>
                </a:path>
                <a:path w="1477010" h="499744">
                  <a:moveTo>
                    <a:pt x="813882" y="51382"/>
                  </a:moveTo>
                  <a:lnTo>
                    <a:pt x="827040" y="44652"/>
                  </a:lnTo>
                </a:path>
                <a:path w="1477010" h="499744">
                  <a:moveTo>
                    <a:pt x="827040" y="44652"/>
                  </a:moveTo>
                  <a:lnTo>
                    <a:pt x="837283" y="42511"/>
                  </a:lnTo>
                </a:path>
                <a:path w="1477010" h="499744">
                  <a:moveTo>
                    <a:pt x="851034" y="41197"/>
                  </a:moveTo>
                  <a:lnTo>
                    <a:pt x="853295" y="41019"/>
                  </a:lnTo>
                </a:path>
                <a:path w="1477010" h="499744">
                  <a:moveTo>
                    <a:pt x="853295" y="41019"/>
                  </a:moveTo>
                  <a:lnTo>
                    <a:pt x="866396" y="45604"/>
                  </a:lnTo>
                </a:path>
                <a:path w="1477010" h="499744">
                  <a:moveTo>
                    <a:pt x="866396" y="45604"/>
                  </a:moveTo>
                  <a:lnTo>
                    <a:pt x="875801" y="52393"/>
                  </a:lnTo>
                </a:path>
                <a:path w="1477010" h="499744">
                  <a:moveTo>
                    <a:pt x="884971" y="62573"/>
                  </a:moveTo>
                  <a:lnTo>
                    <a:pt x="892650" y="73114"/>
                  </a:lnTo>
                </a:path>
                <a:path w="1477010" h="499744">
                  <a:moveTo>
                    <a:pt x="892650" y="73114"/>
                  </a:moveTo>
                  <a:lnTo>
                    <a:pt x="898486" y="86571"/>
                  </a:lnTo>
                </a:path>
                <a:path w="1477010" h="499744">
                  <a:moveTo>
                    <a:pt x="903966" y="99311"/>
                  </a:moveTo>
                  <a:lnTo>
                    <a:pt x="905808" y="103598"/>
                  </a:lnTo>
                </a:path>
                <a:path w="1477010" h="499744">
                  <a:moveTo>
                    <a:pt x="905808" y="103598"/>
                  </a:moveTo>
                  <a:lnTo>
                    <a:pt x="912000" y="125743"/>
                  </a:lnTo>
                </a:path>
                <a:path w="1477010" h="499744">
                  <a:moveTo>
                    <a:pt x="915753" y="139138"/>
                  </a:moveTo>
                  <a:lnTo>
                    <a:pt x="918909" y="150275"/>
                  </a:lnTo>
                </a:path>
                <a:path w="1477010" h="499744">
                  <a:moveTo>
                    <a:pt x="918909" y="150275"/>
                  </a:moveTo>
                  <a:lnTo>
                    <a:pt x="922359" y="165993"/>
                  </a:lnTo>
                </a:path>
                <a:path w="1477010" h="499744">
                  <a:moveTo>
                    <a:pt x="925399" y="179566"/>
                  </a:moveTo>
                  <a:lnTo>
                    <a:pt x="931408" y="206595"/>
                  </a:lnTo>
                </a:path>
                <a:path w="1477010" h="499744">
                  <a:moveTo>
                    <a:pt x="934387" y="220114"/>
                  </a:moveTo>
                  <a:lnTo>
                    <a:pt x="940280" y="247201"/>
                  </a:lnTo>
                </a:path>
                <a:path w="1477010" h="499744">
                  <a:moveTo>
                    <a:pt x="943258" y="260715"/>
                  </a:moveTo>
                  <a:lnTo>
                    <a:pt x="945164" y="269351"/>
                  </a:lnTo>
                </a:path>
                <a:path w="1477010" h="499744">
                  <a:moveTo>
                    <a:pt x="945164" y="269351"/>
                  </a:moveTo>
                  <a:lnTo>
                    <a:pt x="949152" y="287744"/>
                  </a:lnTo>
                </a:path>
                <a:path w="1477010" h="499744">
                  <a:moveTo>
                    <a:pt x="952067" y="301321"/>
                  </a:moveTo>
                  <a:lnTo>
                    <a:pt x="957903" y="328413"/>
                  </a:lnTo>
                </a:path>
                <a:path w="1477010" h="499744">
                  <a:moveTo>
                    <a:pt x="961060" y="341927"/>
                  </a:moveTo>
                  <a:lnTo>
                    <a:pt x="967492" y="368899"/>
                  </a:lnTo>
                </a:path>
                <a:path w="1477010" h="499744">
                  <a:moveTo>
                    <a:pt x="970706" y="382350"/>
                  </a:moveTo>
                  <a:lnTo>
                    <a:pt x="971418" y="385329"/>
                  </a:lnTo>
                </a:path>
                <a:path w="1477010" h="499744">
                  <a:moveTo>
                    <a:pt x="971418" y="385329"/>
                  </a:moveTo>
                  <a:lnTo>
                    <a:pt x="977971" y="409086"/>
                  </a:lnTo>
                </a:path>
                <a:path w="1477010" h="499744">
                  <a:moveTo>
                    <a:pt x="981603" y="422480"/>
                  </a:moveTo>
                  <a:lnTo>
                    <a:pt x="984581" y="433257"/>
                  </a:lnTo>
                </a:path>
                <a:path w="1477010" h="499744">
                  <a:moveTo>
                    <a:pt x="984581" y="433257"/>
                  </a:moveTo>
                  <a:lnTo>
                    <a:pt x="990114" y="448797"/>
                  </a:lnTo>
                </a:path>
                <a:path w="1477010" h="499744">
                  <a:moveTo>
                    <a:pt x="994699" y="461894"/>
                  </a:moveTo>
                  <a:lnTo>
                    <a:pt x="997677" y="470171"/>
                  </a:lnTo>
                </a:path>
                <a:path w="1477010" h="499744">
                  <a:moveTo>
                    <a:pt x="997677" y="470171"/>
                  </a:moveTo>
                  <a:lnTo>
                    <a:pt x="1005952" y="487140"/>
                  </a:lnTo>
                </a:path>
                <a:path w="1477010" h="499744">
                  <a:moveTo>
                    <a:pt x="1013573" y="497677"/>
                  </a:moveTo>
                  <a:lnTo>
                    <a:pt x="1023932" y="499641"/>
                  </a:lnTo>
                </a:path>
                <a:path w="1477010" h="499744">
                  <a:moveTo>
                    <a:pt x="1023932" y="499641"/>
                  </a:moveTo>
                  <a:lnTo>
                    <a:pt x="1037090" y="489581"/>
                  </a:lnTo>
                </a:path>
                <a:path w="1477010" h="499744">
                  <a:moveTo>
                    <a:pt x="1037090" y="489581"/>
                  </a:moveTo>
                  <a:lnTo>
                    <a:pt x="1037509" y="489164"/>
                  </a:lnTo>
                </a:path>
                <a:path w="1477010" h="499744">
                  <a:moveTo>
                    <a:pt x="1046914" y="478983"/>
                  </a:moveTo>
                  <a:lnTo>
                    <a:pt x="1050191" y="475469"/>
                  </a:lnTo>
                </a:path>
                <a:path w="1477010" h="499744">
                  <a:moveTo>
                    <a:pt x="1050191" y="475469"/>
                  </a:moveTo>
                  <a:lnTo>
                    <a:pt x="1061737" y="455704"/>
                  </a:lnTo>
                </a:path>
                <a:path w="1477010" h="499744">
                  <a:moveTo>
                    <a:pt x="1068704" y="443678"/>
                  </a:moveTo>
                  <a:lnTo>
                    <a:pt x="1076445" y="430043"/>
                  </a:lnTo>
                </a:path>
                <a:path w="1477010" h="499744">
                  <a:moveTo>
                    <a:pt x="1076445" y="430043"/>
                  </a:moveTo>
                  <a:lnTo>
                    <a:pt x="1082935" y="419921"/>
                  </a:lnTo>
                </a:path>
                <a:path w="1477010" h="499744">
                  <a:moveTo>
                    <a:pt x="1090436" y="408311"/>
                  </a:moveTo>
                  <a:lnTo>
                    <a:pt x="1102700" y="390448"/>
                  </a:lnTo>
                </a:path>
                <a:path w="1477010" h="499744">
                  <a:moveTo>
                    <a:pt x="1102700" y="390448"/>
                  </a:moveTo>
                  <a:lnTo>
                    <a:pt x="1105856" y="385271"/>
                  </a:lnTo>
                </a:path>
                <a:path w="1477010" h="499744">
                  <a:moveTo>
                    <a:pt x="1113120" y="373484"/>
                  </a:moveTo>
                  <a:lnTo>
                    <a:pt x="1115858" y="369019"/>
                  </a:lnTo>
                </a:path>
                <a:path w="1477010" h="499744">
                  <a:moveTo>
                    <a:pt x="1115858" y="369019"/>
                  </a:moveTo>
                  <a:lnTo>
                    <a:pt x="1128959" y="355500"/>
                  </a:lnTo>
                </a:path>
                <a:path w="1477010" h="499744">
                  <a:moveTo>
                    <a:pt x="1128959" y="355500"/>
                  </a:moveTo>
                  <a:lnTo>
                    <a:pt x="1131456" y="352825"/>
                  </a:lnTo>
                </a:path>
                <a:path w="1477010" h="499744">
                  <a:moveTo>
                    <a:pt x="1140866" y="342639"/>
                  </a:moveTo>
                  <a:lnTo>
                    <a:pt x="1142117" y="341273"/>
                  </a:lnTo>
                </a:path>
                <a:path w="1477010" h="499744">
                  <a:moveTo>
                    <a:pt x="1142117" y="341273"/>
                  </a:moveTo>
                  <a:lnTo>
                    <a:pt x="1155213" y="325613"/>
                  </a:lnTo>
                </a:path>
                <a:path w="1477010" h="499744">
                  <a:moveTo>
                    <a:pt x="1155213" y="325613"/>
                  </a:moveTo>
                  <a:lnTo>
                    <a:pt x="1159086" y="321802"/>
                  </a:lnTo>
                </a:path>
                <a:path w="1477010" h="499744">
                  <a:moveTo>
                    <a:pt x="1168968" y="312098"/>
                  </a:moveTo>
                  <a:lnTo>
                    <a:pt x="1181468" y="301557"/>
                  </a:lnTo>
                </a:path>
                <a:path w="1477010" h="499744">
                  <a:moveTo>
                    <a:pt x="1181468" y="301557"/>
                  </a:moveTo>
                  <a:lnTo>
                    <a:pt x="1188853" y="292984"/>
                  </a:lnTo>
                </a:path>
                <a:path w="1477010" h="499744">
                  <a:moveTo>
                    <a:pt x="1197960" y="282505"/>
                  </a:moveTo>
                  <a:lnTo>
                    <a:pt x="1207727" y="271372"/>
                  </a:lnTo>
                </a:path>
                <a:path w="1477010" h="499744">
                  <a:moveTo>
                    <a:pt x="1207727" y="271372"/>
                  </a:moveTo>
                  <a:lnTo>
                    <a:pt x="1215646" y="261192"/>
                  </a:lnTo>
                </a:path>
                <a:path w="1477010" h="499744">
                  <a:moveTo>
                    <a:pt x="1223863" y="250059"/>
                  </a:moveTo>
                  <a:lnTo>
                    <a:pt x="1233981" y="234937"/>
                  </a:lnTo>
                </a:path>
                <a:path w="1477010" h="499744">
                  <a:moveTo>
                    <a:pt x="1233981" y="234937"/>
                  </a:moveTo>
                  <a:lnTo>
                    <a:pt x="1239220" y="227018"/>
                  </a:lnTo>
                </a:path>
                <a:path w="1477010" h="499744">
                  <a:moveTo>
                    <a:pt x="1246904" y="215466"/>
                  </a:moveTo>
                  <a:lnTo>
                    <a:pt x="1247140" y="215110"/>
                  </a:lnTo>
                </a:path>
                <a:path w="1477010" h="499744">
                  <a:moveTo>
                    <a:pt x="1247140" y="215110"/>
                  </a:moveTo>
                  <a:lnTo>
                    <a:pt x="1260240" y="193499"/>
                  </a:lnTo>
                </a:path>
                <a:path w="1477010" h="499744">
                  <a:moveTo>
                    <a:pt x="1260240" y="193499"/>
                  </a:moveTo>
                  <a:lnTo>
                    <a:pt x="1261371" y="191829"/>
                  </a:lnTo>
                </a:path>
                <a:path w="1477010" h="499744">
                  <a:moveTo>
                    <a:pt x="1269107" y="180340"/>
                  </a:moveTo>
                  <a:lnTo>
                    <a:pt x="1273394" y="174028"/>
                  </a:lnTo>
                </a:path>
                <a:path w="1477010" h="499744">
                  <a:moveTo>
                    <a:pt x="1273394" y="174028"/>
                  </a:moveTo>
                  <a:lnTo>
                    <a:pt x="1284946" y="157535"/>
                  </a:lnTo>
                </a:path>
                <a:path w="1477010" h="499744">
                  <a:moveTo>
                    <a:pt x="1294356" y="147418"/>
                  </a:moveTo>
                  <a:lnTo>
                    <a:pt x="1299653" y="142116"/>
                  </a:lnTo>
                </a:path>
                <a:path w="1477010" h="499744">
                  <a:moveTo>
                    <a:pt x="1299653" y="142116"/>
                  </a:moveTo>
                  <a:lnTo>
                    <a:pt x="1312749" y="129496"/>
                  </a:lnTo>
                </a:path>
                <a:path w="1477010" h="499744">
                  <a:moveTo>
                    <a:pt x="1312749" y="129496"/>
                  </a:moveTo>
                  <a:lnTo>
                    <a:pt x="1314356" y="128245"/>
                  </a:lnTo>
                </a:path>
                <a:path w="1477010" h="499744">
                  <a:moveTo>
                    <a:pt x="1325374" y="119850"/>
                  </a:moveTo>
                  <a:lnTo>
                    <a:pt x="1325908" y="119431"/>
                  </a:lnTo>
                </a:path>
                <a:path w="1477010" h="499744">
                  <a:moveTo>
                    <a:pt x="1325908" y="119431"/>
                  </a:moveTo>
                  <a:lnTo>
                    <a:pt x="1339008" y="108298"/>
                  </a:lnTo>
                </a:path>
                <a:path w="1477010" h="499744">
                  <a:moveTo>
                    <a:pt x="1339008" y="108298"/>
                  </a:moveTo>
                  <a:lnTo>
                    <a:pt x="1346095" y="101510"/>
                  </a:lnTo>
                </a:path>
                <a:path w="1477010" h="499744">
                  <a:moveTo>
                    <a:pt x="1356689" y="92643"/>
                  </a:moveTo>
                  <a:lnTo>
                    <a:pt x="1365263" y="86985"/>
                  </a:lnTo>
                </a:path>
                <a:path w="1477010" h="499744">
                  <a:moveTo>
                    <a:pt x="1365263" y="86985"/>
                  </a:moveTo>
                  <a:lnTo>
                    <a:pt x="1378421" y="76805"/>
                  </a:lnTo>
                </a:path>
                <a:path w="1477010" h="499744">
                  <a:moveTo>
                    <a:pt x="1378421" y="76805"/>
                  </a:moveTo>
                  <a:lnTo>
                    <a:pt x="1379075" y="76266"/>
                  </a:lnTo>
                </a:path>
                <a:path w="1477010" h="499744">
                  <a:moveTo>
                    <a:pt x="1389852" y="67635"/>
                  </a:moveTo>
                  <a:lnTo>
                    <a:pt x="1391522" y="66268"/>
                  </a:lnTo>
                </a:path>
                <a:path w="1477010" h="499744">
                  <a:moveTo>
                    <a:pt x="1391522" y="66268"/>
                  </a:moveTo>
                  <a:lnTo>
                    <a:pt x="1404676" y="53879"/>
                  </a:lnTo>
                </a:path>
                <a:path w="1477010" h="499744">
                  <a:moveTo>
                    <a:pt x="1404676" y="53879"/>
                  </a:moveTo>
                  <a:lnTo>
                    <a:pt x="1409737" y="48404"/>
                  </a:lnTo>
                </a:path>
                <a:path w="1477010" h="499744">
                  <a:moveTo>
                    <a:pt x="1419263" y="38344"/>
                  </a:moveTo>
                  <a:lnTo>
                    <a:pt x="1430935" y="28101"/>
                  </a:lnTo>
                </a:path>
                <a:path w="1477010" h="499744">
                  <a:moveTo>
                    <a:pt x="1430935" y="28101"/>
                  </a:moveTo>
                  <a:lnTo>
                    <a:pt x="1441356" y="21731"/>
                  </a:lnTo>
                </a:path>
                <a:path w="1477010" h="499744">
                  <a:moveTo>
                    <a:pt x="1452902" y="14111"/>
                  </a:moveTo>
                  <a:lnTo>
                    <a:pt x="1457189" y="11195"/>
                  </a:lnTo>
                </a:path>
                <a:path w="1477010" h="499744">
                  <a:moveTo>
                    <a:pt x="1457189" y="11195"/>
                  </a:moveTo>
                  <a:lnTo>
                    <a:pt x="1470290" y="3098"/>
                  </a:lnTo>
                </a:path>
                <a:path w="1477010" h="499744">
                  <a:moveTo>
                    <a:pt x="1470290" y="3098"/>
                  </a:moveTo>
                  <a:lnTo>
                    <a:pt x="1476718" y="0"/>
                  </a:lnTo>
                </a:path>
                <a:path w="1477010" h="499744">
                  <a:moveTo>
                    <a:pt x="0" y="72099"/>
                  </a:moveTo>
                  <a:lnTo>
                    <a:pt x="9883" y="77040"/>
                  </a:lnTo>
                </a:path>
                <a:path w="1477010" h="499744">
                  <a:moveTo>
                    <a:pt x="18398" y="81746"/>
                  </a:moveTo>
                  <a:lnTo>
                    <a:pt x="26256" y="86388"/>
                  </a:lnTo>
                </a:path>
                <a:path w="1477010" h="499744">
                  <a:moveTo>
                    <a:pt x="26256" y="86388"/>
                  </a:moveTo>
                  <a:lnTo>
                    <a:pt x="27865" y="87461"/>
                  </a:lnTo>
                </a:path>
                <a:path w="1477010" h="499744">
                  <a:moveTo>
                    <a:pt x="36021" y="92758"/>
                  </a:moveTo>
                  <a:lnTo>
                    <a:pt x="39355" y="94962"/>
                  </a:lnTo>
                </a:path>
                <a:path w="1477010" h="499744">
                  <a:moveTo>
                    <a:pt x="39355" y="94962"/>
                  </a:moveTo>
                  <a:lnTo>
                    <a:pt x="45369" y="98714"/>
                  </a:lnTo>
                </a:path>
                <a:path w="1477010" h="499744">
                  <a:moveTo>
                    <a:pt x="53584" y="103713"/>
                  </a:moveTo>
                  <a:lnTo>
                    <a:pt x="63467" y="108775"/>
                  </a:lnTo>
                </a:path>
                <a:path w="1477010" h="499744">
                  <a:moveTo>
                    <a:pt x="72458" y="112287"/>
                  </a:moveTo>
                  <a:lnTo>
                    <a:pt x="78769" y="114490"/>
                  </a:lnTo>
                </a:path>
                <a:path w="1477010" h="499744">
                  <a:moveTo>
                    <a:pt x="78769" y="114490"/>
                  </a:moveTo>
                  <a:lnTo>
                    <a:pt x="83116" y="115443"/>
                  </a:lnTo>
                </a:path>
                <a:path w="1477010" h="499744">
                  <a:moveTo>
                    <a:pt x="92582" y="117589"/>
                  </a:moveTo>
                  <a:lnTo>
                    <a:pt x="103358" y="119970"/>
                  </a:lnTo>
                </a:path>
                <a:path w="1477010" h="499744">
                  <a:moveTo>
                    <a:pt x="112943" y="121399"/>
                  </a:moveTo>
                  <a:lnTo>
                    <a:pt x="118125" y="122053"/>
                  </a:lnTo>
                </a:path>
                <a:path w="1477010" h="499744">
                  <a:moveTo>
                    <a:pt x="118125" y="122053"/>
                  </a:moveTo>
                  <a:lnTo>
                    <a:pt x="124018" y="121697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2788354" y="1235314"/>
              <a:ext cx="10795" cy="1905"/>
            </a:xfrm>
            <a:custGeom>
              <a:avLst/>
              <a:gdLst/>
              <a:ahLst/>
              <a:cxnLst/>
              <a:rect l="l" t="t" r="r" b="b"/>
              <a:pathLst>
                <a:path w="10794" h="1905">
                  <a:moveTo>
                    <a:pt x="-3117" y="772"/>
                  </a:moveTo>
                  <a:lnTo>
                    <a:pt x="13833" y="772"/>
                  </a:lnTo>
                </a:path>
              </a:pathLst>
            </a:custGeom>
            <a:ln w="777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799070" y="1223999"/>
              <a:ext cx="40005" cy="11430"/>
            </a:xfrm>
            <a:custGeom>
              <a:avLst/>
              <a:gdLst/>
              <a:ahLst/>
              <a:cxnLst/>
              <a:rect l="l" t="t" r="r" b="b"/>
              <a:pathLst>
                <a:path w="40005" h="11430">
                  <a:moveTo>
                    <a:pt x="0" y="11315"/>
                  </a:moveTo>
                  <a:lnTo>
                    <a:pt x="298" y="11253"/>
                  </a:lnTo>
                </a:path>
                <a:path w="40005" h="11430">
                  <a:moveTo>
                    <a:pt x="9703" y="8929"/>
                  </a:moveTo>
                  <a:lnTo>
                    <a:pt x="13157" y="8039"/>
                  </a:lnTo>
                </a:path>
                <a:path w="40005" h="11430">
                  <a:moveTo>
                    <a:pt x="13157" y="8039"/>
                  </a:moveTo>
                  <a:lnTo>
                    <a:pt x="20244" y="5715"/>
                  </a:lnTo>
                </a:path>
                <a:path w="40005" h="11430">
                  <a:moveTo>
                    <a:pt x="29529" y="2800"/>
                  </a:moveTo>
                  <a:lnTo>
                    <a:pt x="39416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2838487" y="1223883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69" h="634">
                  <a:moveTo>
                    <a:pt x="416" y="-3117"/>
                  </a:moveTo>
                  <a:lnTo>
                    <a:pt x="416" y="3233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2848903" y="1220664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30" h="1905">
                  <a:moveTo>
                    <a:pt x="0" y="1669"/>
                  </a:moveTo>
                  <a:lnTo>
                    <a:pt x="2679" y="1193"/>
                  </a:lnTo>
                </a:path>
                <a:path w="11430" h="1905">
                  <a:moveTo>
                    <a:pt x="2679" y="1193"/>
                  </a:moveTo>
                  <a:lnTo>
                    <a:pt x="10954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2869504" y="1219236"/>
              <a:ext cx="8890" cy="635"/>
            </a:xfrm>
            <a:custGeom>
              <a:avLst/>
              <a:gdLst/>
              <a:ahLst/>
              <a:cxnLst/>
              <a:rect l="l" t="t" r="r" b="b"/>
              <a:pathLst>
                <a:path w="8889" h="634">
                  <a:moveTo>
                    <a:pt x="-3117" y="238"/>
                  </a:moveTo>
                  <a:lnTo>
                    <a:pt x="11450" y="238"/>
                  </a:lnTo>
                </a:path>
              </a:pathLst>
            </a:custGeom>
            <a:ln w="671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2877837" y="1219120"/>
              <a:ext cx="3175" cy="635"/>
            </a:xfrm>
            <a:custGeom>
              <a:avLst/>
              <a:gdLst/>
              <a:ahLst/>
              <a:cxnLst/>
              <a:rect l="l" t="t" r="r" b="b"/>
              <a:pathLst>
                <a:path w="3175" h="634">
                  <a:moveTo>
                    <a:pt x="1339" y="-3117"/>
                  </a:moveTo>
                  <a:lnTo>
                    <a:pt x="1339" y="3233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2890226" y="1218644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69" h="634">
                  <a:moveTo>
                    <a:pt x="384" y="-3117"/>
                  </a:moveTo>
                  <a:lnTo>
                    <a:pt x="384" y="3175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2890996" y="1218644"/>
              <a:ext cx="10795" cy="635"/>
            </a:xfrm>
            <a:custGeom>
              <a:avLst/>
              <a:gdLst/>
              <a:ahLst/>
              <a:cxnLst/>
              <a:rect l="l" t="t" r="r" b="b"/>
              <a:pathLst>
                <a:path w="10794" h="634">
                  <a:moveTo>
                    <a:pt x="-3117" y="238"/>
                  </a:moveTo>
                  <a:lnTo>
                    <a:pt x="13418" y="238"/>
                  </a:lnTo>
                </a:path>
              </a:pathLst>
            </a:custGeom>
            <a:ln w="671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2911001" y="1219476"/>
              <a:ext cx="11430" cy="1270"/>
            </a:xfrm>
            <a:custGeom>
              <a:avLst/>
              <a:gdLst/>
              <a:ahLst/>
              <a:cxnLst/>
              <a:rect l="l" t="t" r="r" b="b"/>
              <a:pathLst>
                <a:path w="11430" h="1269">
                  <a:moveTo>
                    <a:pt x="0" y="0"/>
                  </a:moveTo>
                  <a:lnTo>
                    <a:pt x="6254" y="235"/>
                  </a:lnTo>
                </a:path>
                <a:path w="11430" h="1269">
                  <a:moveTo>
                    <a:pt x="6254" y="235"/>
                  </a:moveTo>
                  <a:lnTo>
                    <a:pt x="11075" y="894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2931722" y="1221559"/>
              <a:ext cx="11430" cy="1270"/>
            </a:xfrm>
            <a:custGeom>
              <a:avLst/>
              <a:gdLst/>
              <a:ahLst/>
              <a:cxnLst/>
              <a:rect l="l" t="t" r="r" b="b"/>
              <a:pathLst>
                <a:path w="11430" h="1269">
                  <a:moveTo>
                    <a:pt x="-3117" y="416"/>
                  </a:moveTo>
                  <a:lnTo>
                    <a:pt x="14130" y="416"/>
                  </a:lnTo>
                </a:path>
              </a:pathLst>
            </a:custGeom>
            <a:ln w="7067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2952439" y="1222512"/>
              <a:ext cx="11430" cy="635"/>
            </a:xfrm>
            <a:custGeom>
              <a:avLst/>
              <a:gdLst/>
              <a:ahLst/>
              <a:cxnLst/>
              <a:rect l="l" t="t" r="r" b="b"/>
              <a:pathLst>
                <a:path w="11430" h="634">
                  <a:moveTo>
                    <a:pt x="0" y="356"/>
                  </a:moveTo>
                  <a:lnTo>
                    <a:pt x="4171" y="596"/>
                  </a:lnTo>
                </a:path>
                <a:path w="11430" h="634">
                  <a:moveTo>
                    <a:pt x="4171" y="596"/>
                  </a:moveTo>
                  <a:lnTo>
                    <a:pt x="11017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2973160" y="1221141"/>
              <a:ext cx="10160" cy="635"/>
            </a:xfrm>
            <a:custGeom>
              <a:avLst/>
              <a:gdLst/>
              <a:ahLst/>
              <a:cxnLst/>
              <a:rect l="l" t="t" r="r" b="b"/>
              <a:pathLst>
                <a:path w="10160" h="634">
                  <a:moveTo>
                    <a:pt x="-3117" y="298"/>
                  </a:moveTo>
                  <a:lnTo>
                    <a:pt x="12821" y="298"/>
                  </a:lnTo>
                </a:path>
              </a:pathLst>
            </a:custGeom>
            <a:ln w="683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2982865" y="1221083"/>
              <a:ext cx="1905" cy="635"/>
            </a:xfrm>
            <a:custGeom>
              <a:avLst/>
              <a:gdLst/>
              <a:ahLst/>
              <a:cxnLst/>
              <a:rect l="l" t="t" r="r" b="b"/>
              <a:pathLst>
                <a:path w="1905" h="634">
                  <a:moveTo>
                    <a:pt x="685" y="-3117"/>
                  </a:moveTo>
                  <a:lnTo>
                    <a:pt x="685" y="3175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2993877" y="1220607"/>
              <a:ext cx="2540" cy="635"/>
            </a:xfrm>
            <a:custGeom>
              <a:avLst/>
              <a:gdLst/>
              <a:ahLst/>
              <a:cxnLst/>
              <a:rect l="l" t="t" r="r" b="b"/>
              <a:pathLst>
                <a:path w="2539" h="634">
                  <a:moveTo>
                    <a:pt x="1072" y="-3117"/>
                  </a:moveTo>
                  <a:lnTo>
                    <a:pt x="1072" y="3175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2996023" y="1220188"/>
              <a:ext cx="9525" cy="635"/>
            </a:xfrm>
            <a:custGeom>
              <a:avLst/>
              <a:gdLst/>
              <a:ahLst/>
              <a:cxnLst/>
              <a:rect l="l" t="t" r="r" b="b"/>
              <a:pathLst>
                <a:path w="9525" h="634">
                  <a:moveTo>
                    <a:pt x="-3117" y="209"/>
                  </a:moveTo>
                  <a:lnTo>
                    <a:pt x="12109" y="209"/>
                  </a:lnTo>
                </a:path>
              </a:pathLst>
            </a:custGeom>
            <a:ln w="665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3014714" y="1220188"/>
              <a:ext cx="7620" cy="635"/>
            </a:xfrm>
            <a:custGeom>
              <a:avLst/>
              <a:gdLst/>
              <a:ahLst/>
              <a:cxnLst/>
              <a:rect l="l" t="t" r="r" b="b"/>
              <a:pathLst>
                <a:path w="7619" h="634">
                  <a:moveTo>
                    <a:pt x="-3117" y="120"/>
                  </a:moveTo>
                  <a:lnTo>
                    <a:pt x="10680" y="120"/>
                  </a:lnTo>
                </a:path>
              </a:pathLst>
            </a:custGeom>
            <a:ln w="64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3022277" y="1220429"/>
              <a:ext cx="3810" cy="0"/>
            </a:xfrm>
            <a:custGeom>
              <a:avLst/>
              <a:gdLst/>
              <a:ahLst/>
              <a:cxnLst/>
              <a:rect l="l" t="t" r="r" b="b"/>
              <a:pathLst>
                <a:path w="3810">
                  <a:moveTo>
                    <a:pt x="0" y="0"/>
                  </a:moveTo>
                  <a:lnTo>
                    <a:pt x="3512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3035498" y="1220429"/>
              <a:ext cx="11430" cy="1270"/>
            </a:xfrm>
            <a:custGeom>
              <a:avLst/>
              <a:gdLst/>
              <a:ahLst/>
              <a:cxnLst/>
              <a:rect l="l" t="t" r="r" b="b"/>
              <a:pathLst>
                <a:path w="11430" h="1269">
                  <a:moveTo>
                    <a:pt x="-3117" y="356"/>
                  </a:moveTo>
                  <a:lnTo>
                    <a:pt x="14130" y="356"/>
                  </a:lnTo>
                </a:path>
              </a:pathLst>
            </a:custGeom>
            <a:ln w="6947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3056215" y="1220963"/>
              <a:ext cx="11430" cy="635"/>
            </a:xfrm>
            <a:custGeom>
              <a:avLst/>
              <a:gdLst/>
              <a:ahLst/>
              <a:cxnLst/>
              <a:rect l="l" t="t" r="r" b="b"/>
              <a:pathLst>
                <a:path w="11430" h="634">
                  <a:moveTo>
                    <a:pt x="0" y="120"/>
                  </a:moveTo>
                  <a:lnTo>
                    <a:pt x="5417" y="0"/>
                  </a:lnTo>
                </a:path>
                <a:path w="11430" h="634">
                  <a:moveTo>
                    <a:pt x="5417" y="0"/>
                  </a:moveTo>
                  <a:lnTo>
                    <a:pt x="11075" y="36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3076995" y="1220905"/>
              <a:ext cx="11430" cy="1270"/>
            </a:xfrm>
            <a:custGeom>
              <a:avLst/>
              <a:gdLst/>
              <a:ahLst/>
              <a:cxnLst/>
              <a:rect l="l" t="t" r="r" b="b"/>
              <a:pathLst>
                <a:path w="11430" h="1269">
                  <a:moveTo>
                    <a:pt x="-3117" y="356"/>
                  </a:moveTo>
                  <a:lnTo>
                    <a:pt x="14010" y="356"/>
                  </a:lnTo>
                </a:path>
              </a:pathLst>
            </a:custGeom>
            <a:ln w="6947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3087887" y="1219832"/>
              <a:ext cx="13335" cy="1270"/>
            </a:xfrm>
            <a:custGeom>
              <a:avLst/>
              <a:gdLst/>
              <a:ahLst/>
              <a:cxnLst/>
              <a:rect l="l" t="t" r="r" b="b"/>
              <a:pathLst>
                <a:path w="13335" h="1269">
                  <a:moveTo>
                    <a:pt x="0" y="1072"/>
                  </a:moveTo>
                  <a:lnTo>
                    <a:pt x="182" y="1072"/>
                  </a:lnTo>
                </a:path>
                <a:path w="13335" h="1269">
                  <a:moveTo>
                    <a:pt x="9824" y="298"/>
                  </a:moveTo>
                  <a:lnTo>
                    <a:pt x="13158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3101045" y="1219178"/>
              <a:ext cx="8255" cy="1270"/>
            </a:xfrm>
            <a:custGeom>
              <a:avLst/>
              <a:gdLst/>
              <a:ahLst/>
              <a:cxnLst/>
              <a:rect l="l" t="t" r="r" b="b"/>
              <a:pathLst>
                <a:path w="8255" h="1269">
                  <a:moveTo>
                    <a:pt x="-3117" y="327"/>
                  </a:moveTo>
                  <a:lnTo>
                    <a:pt x="10858" y="327"/>
                  </a:lnTo>
                </a:path>
              </a:pathLst>
            </a:custGeom>
            <a:ln w="688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3118433" y="1217393"/>
              <a:ext cx="8890" cy="1270"/>
            </a:xfrm>
            <a:custGeom>
              <a:avLst/>
              <a:gdLst/>
              <a:ahLst/>
              <a:cxnLst/>
              <a:rect l="l" t="t" r="r" b="b"/>
              <a:pathLst>
                <a:path w="8889" h="1269">
                  <a:moveTo>
                    <a:pt x="-3117" y="445"/>
                  </a:moveTo>
                  <a:lnTo>
                    <a:pt x="11989" y="445"/>
                  </a:lnTo>
                </a:path>
              </a:pathLst>
            </a:custGeom>
            <a:ln w="712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3127305" y="1217152"/>
              <a:ext cx="2540" cy="635"/>
            </a:xfrm>
            <a:custGeom>
              <a:avLst/>
              <a:gdLst/>
              <a:ahLst/>
              <a:cxnLst/>
              <a:rect l="l" t="t" r="r" b="b"/>
              <a:pathLst>
                <a:path w="2539" h="634">
                  <a:moveTo>
                    <a:pt x="0" y="240"/>
                  </a:moveTo>
                  <a:lnTo>
                    <a:pt x="2140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3139092" y="1216022"/>
              <a:ext cx="1905" cy="635"/>
            </a:xfrm>
            <a:custGeom>
              <a:avLst/>
              <a:gdLst/>
              <a:ahLst/>
              <a:cxnLst/>
              <a:rect l="l" t="t" r="r" b="b"/>
              <a:pathLst>
                <a:path w="1905" h="634">
                  <a:moveTo>
                    <a:pt x="654" y="-3117"/>
                  </a:moveTo>
                  <a:lnTo>
                    <a:pt x="654" y="3237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3140401" y="1215367"/>
              <a:ext cx="10160" cy="1270"/>
            </a:xfrm>
            <a:custGeom>
              <a:avLst/>
              <a:gdLst/>
              <a:ahLst/>
              <a:cxnLst/>
              <a:rect l="l" t="t" r="r" b="b"/>
              <a:pathLst>
                <a:path w="10160" h="1269">
                  <a:moveTo>
                    <a:pt x="-3117" y="327"/>
                  </a:moveTo>
                  <a:lnTo>
                    <a:pt x="12884" y="327"/>
                  </a:lnTo>
                </a:path>
              </a:pathLst>
            </a:custGeom>
            <a:ln w="688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3159871" y="1215430"/>
              <a:ext cx="127635" cy="44450"/>
            </a:xfrm>
            <a:custGeom>
              <a:avLst/>
              <a:gdLst/>
              <a:ahLst/>
              <a:cxnLst/>
              <a:rect l="l" t="t" r="r" b="b"/>
              <a:pathLst>
                <a:path w="127635" h="44450">
                  <a:moveTo>
                    <a:pt x="0" y="0"/>
                  </a:moveTo>
                  <a:lnTo>
                    <a:pt x="6788" y="356"/>
                  </a:lnTo>
                </a:path>
                <a:path w="127635" h="44450">
                  <a:moveTo>
                    <a:pt x="6788" y="356"/>
                  </a:moveTo>
                  <a:lnTo>
                    <a:pt x="11012" y="1010"/>
                  </a:lnTo>
                </a:path>
                <a:path w="127635" h="44450">
                  <a:moveTo>
                    <a:pt x="20601" y="2496"/>
                  </a:moveTo>
                  <a:lnTo>
                    <a:pt x="31137" y="5951"/>
                  </a:lnTo>
                </a:path>
                <a:path w="127635" h="44450">
                  <a:moveTo>
                    <a:pt x="40187" y="9405"/>
                  </a:moveTo>
                  <a:lnTo>
                    <a:pt x="46201" y="11787"/>
                  </a:lnTo>
                </a:path>
                <a:path w="127635" h="44450">
                  <a:moveTo>
                    <a:pt x="46201" y="11787"/>
                  </a:moveTo>
                  <a:lnTo>
                    <a:pt x="50425" y="13629"/>
                  </a:lnTo>
                </a:path>
                <a:path w="127635" h="44450">
                  <a:moveTo>
                    <a:pt x="59239" y="17618"/>
                  </a:moveTo>
                  <a:lnTo>
                    <a:pt x="59302" y="17618"/>
                  </a:lnTo>
                </a:path>
                <a:path w="127635" h="44450">
                  <a:moveTo>
                    <a:pt x="59302" y="17618"/>
                  </a:moveTo>
                  <a:lnTo>
                    <a:pt x="69540" y="21847"/>
                  </a:lnTo>
                </a:path>
                <a:path w="127635" h="44450">
                  <a:moveTo>
                    <a:pt x="78349" y="25893"/>
                  </a:moveTo>
                  <a:lnTo>
                    <a:pt x="85556" y="29347"/>
                  </a:lnTo>
                </a:path>
                <a:path w="127635" h="44450">
                  <a:moveTo>
                    <a:pt x="85556" y="29347"/>
                  </a:moveTo>
                  <a:lnTo>
                    <a:pt x="88414" y="30478"/>
                  </a:lnTo>
                </a:path>
                <a:path w="127635" h="44450">
                  <a:moveTo>
                    <a:pt x="97464" y="33932"/>
                  </a:moveTo>
                  <a:lnTo>
                    <a:pt x="98714" y="34409"/>
                  </a:lnTo>
                </a:path>
                <a:path w="127635" h="44450">
                  <a:moveTo>
                    <a:pt x="98714" y="34409"/>
                  </a:moveTo>
                  <a:lnTo>
                    <a:pt x="107764" y="38099"/>
                  </a:lnTo>
                </a:path>
                <a:path w="127635" h="44450">
                  <a:moveTo>
                    <a:pt x="116872" y="41375"/>
                  </a:moveTo>
                  <a:lnTo>
                    <a:pt x="124969" y="43877"/>
                  </a:lnTo>
                </a:path>
                <a:path w="127635" h="44450">
                  <a:moveTo>
                    <a:pt x="124969" y="43877"/>
                  </a:moveTo>
                  <a:lnTo>
                    <a:pt x="127528" y="44175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3297046" y="1260674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445" y="-3117"/>
                  </a:moveTo>
                  <a:lnTo>
                    <a:pt x="445" y="3237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3297937" y="1260794"/>
              <a:ext cx="10795" cy="635"/>
            </a:xfrm>
            <a:custGeom>
              <a:avLst/>
              <a:gdLst/>
              <a:ahLst/>
              <a:cxnLst/>
              <a:rect l="l" t="t" r="r" b="b"/>
              <a:pathLst>
                <a:path w="10795" h="634">
                  <a:moveTo>
                    <a:pt x="-3117" y="89"/>
                  </a:moveTo>
                  <a:lnTo>
                    <a:pt x="13360" y="89"/>
                  </a:lnTo>
                </a:path>
              </a:pathLst>
            </a:custGeom>
            <a:ln w="641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3317826" y="1260380"/>
              <a:ext cx="11430" cy="635"/>
            </a:xfrm>
            <a:custGeom>
              <a:avLst/>
              <a:gdLst/>
              <a:ahLst/>
              <a:cxnLst/>
              <a:rect l="l" t="t" r="r" b="b"/>
              <a:pathLst>
                <a:path w="11429" h="634">
                  <a:moveTo>
                    <a:pt x="0" y="413"/>
                  </a:moveTo>
                  <a:lnTo>
                    <a:pt x="6369" y="235"/>
                  </a:lnTo>
                </a:path>
                <a:path w="11429" h="634">
                  <a:moveTo>
                    <a:pt x="6369" y="235"/>
                  </a:moveTo>
                  <a:lnTo>
                    <a:pt x="11132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3338663" y="1258711"/>
              <a:ext cx="11430" cy="1270"/>
            </a:xfrm>
            <a:custGeom>
              <a:avLst/>
              <a:gdLst/>
              <a:ahLst/>
              <a:cxnLst/>
              <a:rect l="l" t="t" r="r" b="b"/>
              <a:pathLst>
                <a:path w="11429" h="1269">
                  <a:moveTo>
                    <a:pt x="-3117" y="565"/>
                  </a:moveTo>
                  <a:lnTo>
                    <a:pt x="14130" y="565"/>
                  </a:lnTo>
                </a:path>
              </a:pathLst>
            </a:custGeom>
            <a:ln w="736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3359322" y="1251388"/>
              <a:ext cx="30480" cy="6985"/>
            </a:xfrm>
            <a:custGeom>
              <a:avLst/>
              <a:gdLst/>
              <a:ahLst/>
              <a:cxnLst/>
              <a:rect l="l" t="t" r="r" b="b"/>
              <a:pathLst>
                <a:path w="30479" h="6984">
                  <a:moveTo>
                    <a:pt x="0" y="6427"/>
                  </a:moveTo>
                  <a:lnTo>
                    <a:pt x="4286" y="6071"/>
                  </a:lnTo>
                </a:path>
                <a:path w="30479" h="6984">
                  <a:moveTo>
                    <a:pt x="4286" y="6071"/>
                  </a:moveTo>
                  <a:lnTo>
                    <a:pt x="10897" y="4642"/>
                  </a:lnTo>
                </a:path>
                <a:path w="30479" h="6984">
                  <a:moveTo>
                    <a:pt x="20360" y="2501"/>
                  </a:moveTo>
                  <a:lnTo>
                    <a:pt x="30483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3389805" y="1251268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327" y="-3117"/>
                  </a:moveTo>
                  <a:lnTo>
                    <a:pt x="327" y="3237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3400043" y="1236859"/>
              <a:ext cx="72390" cy="13335"/>
            </a:xfrm>
            <a:custGeom>
              <a:avLst/>
              <a:gdLst/>
              <a:ahLst/>
              <a:cxnLst/>
              <a:rect l="l" t="t" r="r" b="b"/>
              <a:pathLst>
                <a:path w="72389" h="13334">
                  <a:moveTo>
                    <a:pt x="0" y="12744"/>
                  </a:moveTo>
                  <a:lnTo>
                    <a:pt x="2920" y="12205"/>
                  </a:lnTo>
                </a:path>
                <a:path w="72389" h="13334">
                  <a:moveTo>
                    <a:pt x="2920" y="12205"/>
                  </a:moveTo>
                  <a:lnTo>
                    <a:pt x="10897" y="10598"/>
                  </a:lnTo>
                </a:path>
                <a:path w="72389" h="13334">
                  <a:moveTo>
                    <a:pt x="20365" y="8635"/>
                  </a:moveTo>
                  <a:lnTo>
                    <a:pt x="29179" y="6908"/>
                  </a:lnTo>
                </a:path>
                <a:path w="72389" h="13334">
                  <a:moveTo>
                    <a:pt x="29179" y="6908"/>
                  </a:moveTo>
                  <a:lnTo>
                    <a:pt x="31257" y="6552"/>
                  </a:lnTo>
                </a:path>
                <a:path w="72389" h="13334">
                  <a:moveTo>
                    <a:pt x="40846" y="4945"/>
                  </a:moveTo>
                  <a:lnTo>
                    <a:pt x="42275" y="4705"/>
                  </a:lnTo>
                </a:path>
                <a:path w="72389" h="13334">
                  <a:moveTo>
                    <a:pt x="42275" y="4705"/>
                  </a:moveTo>
                  <a:lnTo>
                    <a:pt x="51681" y="2800"/>
                  </a:lnTo>
                </a:path>
                <a:path w="72389" h="13334">
                  <a:moveTo>
                    <a:pt x="61207" y="1250"/>
                  </a:moveTo>
                  <a:lnTo>
                    <a:pt x="68529" y="298"/>
                  </a:lnTo>
                </a:path>
                <a:path w="72389" h="13334">
                  <a:moveTo>
                    <a:pt x="68529" y="298"/>
                  </a:moveTo>
                  <a:lnTo>
                    <a:pt x="72220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3481972" y="1235969"/>
              <a:ext cx="11430" cy="635"/>
            </a:xfrm>
            <a:custGeom>
              <a:avLst/>
              <a:gdLst/>
              <a:ahLst/>
              <a:cxnLst/>
              <a:rect l="l" t="t" r="r" b="b"/>
              <a:pathLst>
                <a:path w="11429" h="634">
                  <a:moveTo>
                    <a:pt x="-3117" y="89"/>
                  </a:moveTo>
                  <a:lnTo>
                    <a:pt x="14192" y="89"/>
                  </a:lnTo>
                </a:path>
              </a:pathLst>
            </a:custGeom>
            <a:ln w="641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3502747" y="1236084"/>
              <a:ext cx="11430" cy="635"/>
            </a:xfrm>
            <a:custGeom>
              <a:avLst/>
              <a:gdLst/>
              <a:ahLst/>
              <a:cxnLst/>
              <a:rect l="l" t="t" r="r" b="b"/>
              <a:pathLst>
                <a:path w="11429" h="634">
                  <a:moveTo>
                    <a:pt x="0" y="0"/>
                  </a:moveTo>
                  <a:lnTo>
                    <a:pt x="5239" y="120"/>
                  </a:lnTo>
                </a:path>
                <a:path w="11429" h="634">
                  <a:moveTo>
                    <a:pt x="5239" y="120"/>
                  </a:moveTo>
                  <a:lnTo>
                    <a:pt x="11075" y="596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3523468" y="1237633"/>
              <a:ext cx="10795" cy="1905"/>
            </a:xfrm>
            <a:custGeom>
              <a:avLst/>
              <a:gdLst/>
              <a:ahLst/>
              <a:cxnLst/>
              <a:rect l="l" t="t" r="r" b="b"/>
              <a:pathLst>
                <a:path w="10795" h="1905">
                  <a:moveTo>
                    <a:pt x="-3117" y="834"/>
                  </a:moveTo>
                  <a:lnTo>
                    <a:pt x="13894" y="834"/>
                  </a:lnTo>
                </a:path>
              </a:pathLst>
            </a:custGeom>
            <a:ln w="7904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3534245" y="1239303"/>
              <a:ext cx="270510" cy="101600"/>
            </a:xfrm>
            <a:custGeom>
              <a:avLst/>
              <a:gdLst/>
              <a:ahLst/>
              <a:cxnLst/>
              <a:rect l="l" t="t" r="r" b="b"/>
              <a:pathLst>
                <a:path w="270510" h="101600">
                  <a:moveTo>
                    <a:pt x="0" y="0"/>
                  </a:moveTo>
                  <a:lnTo>
                    <a:pt x="178" y="57"/>
                  </a:lnTo>
                </a:path>
                <a:path w="270510" h="101600">
                  <a:moveTo>
                    <a:pt x="9463" y="2857"/>
                  </a:moveTo>
                  <a:lnTo>
                    <a:pt x="13095" y="3988"/>
                  </a:lnTo>
                </a:path>
                <a:path w="270510" h="101600">
                  <a:moveTo>
                    <a:pt x="13095" y="3988"/>
                  </a:moveTo>
                  <a:lnTo>
                    <a:pt x="19586" y="7260"/>
                  </a:lnTo>
                </a:path>
                <a:path w="270510" h="101600">
                  <a:moveTo>
                    <a:pt x="27981" y="12027"/>
                  </a:moveTo>
                  <a:lnTo>
                    <a:pt x="36733" y="18811"/>
                  </a:lnTo>
                </a:path>
                <a:path w="270510" h="101600">
                  <a:moveTo>
                    <a:pt x="43940" y="25244"/>
                  </a:moveTo>
                  <a:lnTo>
                    <a:pt x="51974" y="32922"/>
                  </a:lnTo>
                </a:path>
                <a:path w="270510" h="101600">
                  <a:moveTo>
                    <a:pt x="58883" y="39768"/>
                  </a:moveTo>
                  <a:lnTo>
                    <a:pt x="65609" y="46316"/>
                  </a:lnTo>
                </a:path>
                <a:path w="270510" h="101600">
                  <a:moveTo>
                    <a:pt x="65609" y="46316"/>
                  </a:moveTo>
                  <a:lnTo>
                    <a:pt x="66740" y="47567"/>
                  </a:lnTo>
                </a:path>
                <a:path w="270510" h="101600">
                  <a:moveTo>
                    <a:pt x="73350" y="54654"/>
                  </a:moveTo>
                  <a:lnTo>
                    <a:pt x="78767" y="60427"/>
                  </a:lnTo>
                </a:path>
                <a:path w="270510" h="101600">
                  <a:moveTo>
                    <a:pt x="78767" y="60427"/>
                  </a:moveTo>
                  <a:lnTo>
                    <a:pt x="81029" y="62631"/>
                  </a:lnTo>
                </a:path>
                <a:path w="270510" h="101600">
                  <a:moveTo>
                    <a:pt x="88058" y="69357"/>
                  </a:moveTo>
                  <a:lnTo>
                    <a:pt x="91863" y="73110"/>
                  </a:lnTo>
                </a:path>
                <a:path w="270510" h="101600">
                  <a:moveTo>
                    <a:pt x="91863" y="73110"/>
                  </a:moveTo>
                  <a:lnTo>
                    <a:pt x="96270" y="76800"/>
                  </a:lnTo>
                </a:path>
                <a:path w="270510" h="101600">
                  <a:moveTo>
                    <a:pt x="103713" y="82992"/>
                  </a:moveTo>
                  <a:lnTo>
                    <a:pt x="105027" y="84127"/>
                  </a:lnTo>
                </a:path>
                <a:path w="270510" h="101600">
                  <a:moveTo>
                    <a:pt x="105027" y="84127"/>
                  </a:moveTo>
                  <a:lnTo>
                    <a:pt x="112763" y="89482"/>
                  </a:lnTo>
                </a:path>
                <a:path w="270510" h="101600">
                  <a:moveTo>
                    <a:pt x="120860" y="94721"/>
                  </a:moveTo>
                  <a:lnTo>
                    <a:pt x="130564" y="100023"/>
                  </a:lnTo>
                </a:path>
                <a:path w="270510" h="101600">
                  <a:moveTo>
                    <a:pt x="140153" y="101154"/>
                  </a:moveTo>
                  <a:lnTo>
                    <a:pt x="144377" y="101452"/>
                  </a:lnTo>
                </a:path>
                <a:path w="270510" h="101600">
                  <a:moveTo>
                    <a:pt x="144377" y="101452"/>
                  </a:moveTo>
                  <a:lnTo>
                    <a:pt x="151166" y="100499"/>
                  </a:lnTo>
                </a:path>
                <a:path w="270510" h="101600">
                  <a:moveTo>
                    <a:pt x="160749" y="98950"/>
                  </a:moveTo>
                  <a:lnTo>
                    <a:pt x="170636" y="96925"/>
                  </a:lnTo>
                </a:path>
                <a:path w="270510" h="101600">
                  <a:moveTo>
                    <a:pt x="170636" y="96925"/>
                  </a:moveTo>
                  <a:lnTo>
                    <a:pt x="171526" y="96506"/>
                  </a:lnTo>
                </a:path>
                <a:path w="270510" h="101600">
                  <a:moveTo>
                    <a:pt x="180340" y="92523"/>
                  </a:moveTo>
                  <a:lnTo>
                    <a:pt x="183790" y="90916"/>
                  </a:lnTo>
                </a:path>
                <a:path w="270510" h="101600">
                  <a:moveTo>
                    <a:pt x="183790" y="90916"/>
                  </a:moveTo>
                  <a:lnTo>
                    <a:pt x="190699" y="88472"/>
                  </a:lnTo>
                </a:path>
                <a:path w="270510" h="101600">
                  <a:moveTo>
                    <a:pt x="199806" y="85195"/>
                  </a:moveTo>
                  <a:lnTo>
                    <a:pt x="210049" y="81327"/>
                  </a:lnTo>
                </a:path>
                <a:path w="270510" h="101600">
                  <a:moveTo>
                    <a:pt x="210049" y="81327"/>
                  </a:moveTo>
                  <a:lnTo>
                    <a:pt x="210169" y="81264"/>
                  </a:lnTo>
                </a:path>
                <a:path w="270510" h="101600">
                  <a:moveTo>
                    <a:pt x="219397" y="78171"/>
                  </a:moveTo>
                  <a:lnTo>
                    <a:pt x="223145" y="76920"/>
                  </a:lnTo>
                </a:path>
                <a:path w="270510" h="101600">
                  <a:moveTo>
                    <a:pt x="223145" y="76920"/>
                  </a:moveTo>
                  <a:lnTo>
                    <a:pt x="229756" y="74303"/>
                  </a:lnTo>
                </a:path>
                <a:path w="270510" h="101600">
                  <a:moveTo>
                    <a:pt x="238863" y="71147"/>
                  </a:moveTo>
                  <a:lnTo>
                    <a:pt x="249404" y="68765"/>
                  </a:lnTo>
                </a:path>
                <a:path w="270510" h="101600">
                  <a:moveTo>
                    <a:pt x="249404" y="68765"/>
                  </a:moveTo>
                  <a:lnTo>
                    <a:pt x="249703" y="68707"/>
                  </a:lnTo>
                </a:path>
                <a:path w="270510" h="101600">
                  <a:moveTo>
                    <a:pt x="259229" y="66740"/>
                  </a:moveTo>
                  <a:lnTo>
                    <a:pt x="262563" y="66023"/>
                  </a:lnTo>
                </a:path>
                <a:path w="270510" h="101600">
                  <a:moveTo>
                    <a:pt x="262563" y="66023"/>
                  </a:moveTo>
                  <a:lnTo>
                    <a:pt x="270063" y="64536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3813835" y="1300683"/>
              <a:ext cx="9525" cy="1905"/>
            </a:xfrm>
            <a:custGeom>
              <a:avLst/>
              <a:gdLst/>
              <a:ahLst/>
              <a:cxnLst/>
              <a:rect l="l" t="t" r="r" b="b"/>
              <a:pathLst>
                <a:path w="9525" h="1905">
                  <a:moveTo>
                    <a:pt x="-3117" y="716"/>
                  </a:moveTo>
                  <a:lnTo>
                    <a:pt x="12345" y="716"/>
                  </a:lnTo>
                </a:path>
              </a:pathLst>
            </a:custGeom>
            <a:ln w="7668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3823063" y="1239717"/>
              <a:ext cx="264795" cy="61594"/>
            </a:xfrm>
            <a:custGeom>
              <a:avLst/>
              <a:gdLst/>
              <a:ahLst/>
              <a:cxnLst/>
              <a:rect l="l" t="t" r="r" b="b"/>
              <a:pathLst>
                <a:path w="264795" h="61594">
                  <a:moveTo>
                    <a:pt x="0" y="60966"/>
                  </a:moveTo>
                  <a:lnTo>
                    <a:pt x="1727" y="60673"/>
                  </a:lnTo>
                </a:path>
                <a:path w="264795" h="61594">
                  <a:moveTo>
                    <a:pt x="11253" y="58883"/>
                  </a:moveTo>
                  <a:lnTo>
                    <a:pt x="13095" y="58527"/>
                  </a:lnTo>
                </a:path>
                <a:path w="264795" h="61594">
                  <a:moveTo>
                    <a:pt x="13095" y="58527"/>
                  </a:moveTo>
                  <a:lnTo>
                    <a:pt x="22150" y="56920"/>
                  </a:lnTo>
                </a:path>
                <a:path w="264795" h="61594">
                  <a:moveTo>
                    <a:pt x="31676" y="55073"/>
                  </a:moveTo>
                  <a:lnTo>
                    <a:pt x="39355" y="53523"/>
                  </a:lnTo>
                </a:path>
                <a:path w="264795" h="61594">
                  <a:moveTo>
                    <a:pt x="39355" y="53523"/>
                  </a:moveTo>
                  <a:lnTo>
                    <a:pt x="42511" y="52749"/>
                  </a:lnTo>
                </a:path>
                <a:path w="264795" h="61594">
                  <a:moveTo>
                    <a:pt x="51917" y="50310"/>
                  </a:moveTo>
                  <a:lnTo>
                    <a:pt x="52513" y="50189"/>
                  </a:lnTo>
                </a:path>
                <a:path w="264795" h="61594">
                  <a:moveTo>
                    <a:pt x="52513" y="50189"/>
                  </a:moveTo>
                  <a:lnTo>
                    <a:pt x="62631" y="47572"/>
                  </a:lnTo>
                </a:path>
                <a:path w="264795" h="61594">
                  <a:moveTo>
                    <a:pt x="71979" y="44950"/>
                  </a:moveTo>
                  <a:lnTo>
                    <a:pt x="78767" y="43050"/>
                  </a:lnTo>
                </a:path>
                <a:path w="264795" h="61594">
                  <a:moveTo>
                    <a:pt x="78767" y="43050"/>
                  </a:moveTo>
                  <a:lnTo>
                    <a:pt x="82578" y="41736"/>
                  </a:lnTo>
                </a:path>
                <a:path w="264795" h="61594">
                  <a:moveTo>
                    <a:pt x="91690" y="38585"/>
                  </a:moveTo>
                  <a:lnTo>
                    <a:pt x="91868" y="38522"/>
                  </a:lnTo>
                </a:path>
                <a:path w="264795" h="61594">
                  <a:moveTo>
                    <a:pt x="91868" y="38522"/>
                  </a:moveTo>
                  <a:lnTo>
                    <a:pt x="102405" y="35544"/>
                  </a:lnTo>
                </a:path>
                <a:path w="264795" h="61594">
                  <a:moveTo>
                    <a:pt x="111810" y="33105"/>
                  </a:moveTo>
                  <a:lnTo>
                    <a:pt x="118123" y="31498"/>
                  </a:lnTo>
                </a:path>
                <a:path w="264795" h="61594">
                  <a:moveTo>
                    <a:pt x="118123" y="31498"/>
                  </a:moveTo>
                  <a:lnTo>
                    <a:pt x="122587" y="30545"/>
                  </a:lnTo>
                </a:path>
                <a:path w="264795" h="61594">
                  <a:moveTo>
                    <a:pt x="132113" y="28578"/>
                  </a:moveTo>
                  <a:lnTo>
                    <a:pt x="142953" y="26494"/>
                  </a:lnTo>
                </a:path>
                <a:path w="264795" h="61594">
                  <a:moveTo>
                    <a:pt x="152537" y="24767"/>
                  </a:moveTo>
                  <a:lnTo>
                    <a:pt x="157535" y="23877"/>
                  </a:lnTo>
                </a:path>
                <a:path w="264795" h="61594">
                  <a:moveTo>
                    <a:pt x="157535" y="23877"/>
                  </a:moveTo>
                  <a:lnTo>
                    <a:pt x="163371" y="22448"/>
                  </a:lnTo>
                </a:path>
                <a:path w="264795" h="61594">
                  <a:moveTo>
                    <a:pt x="172719" y="20067"/>
                  </a:moveTo>
                  <a:lnTo>
                    <a:pt x="183434" y="17146"/>
                  </a:lnTo>
                </a:path>
                <a:path w="264795" h="61594">
                  <a:moveTo>
                    <a:pt x="192965" y="15419"/>
                  </a:moveTo>
                  <a:lnTo>
                    <a:pt x="196891" y="14707"/>
                  </a:lnTo>
                </a:path>
                <a:path w="264795" h="61594">
                  <a:moveTo>
                    <a:pt x="196891" y="14707"/>
                  </a:moveTo>
                  <a:lnTo>
                    <a:pt x="203857" y="13399"/>
                  </a:lnTo>
                </a:path>
                <a:path w="264795" h="61594">
                  <a:moveTo>
                    <a:pt x="213383" y="11493"/>
                  </a:moveTo>
                  <a:lnTo>
                    <a:pt x="223150" y="9348"/>
                  </a:lnTo>
                </a:path>
                <a:path w="264795" h="61594">
                  <a:moveTo>
                    <a:pt x="223150" y="9348"/>
                  </a:moveTo>
                  <a:lnTo>
                    <a:pt x="224218" y="9112"/>
                  </a:lnTo>
                </a:path>
                <a:path w="264795" h="61594">
                  <a:moveTo>
                    <a:pt x="233624" y="6846"/>
                  </a:moveTo>
                  <a:lnTo>
                    <a:pt x="236303" y="6191"/>
                  </a:lnTo>
                </a:path>
                <a:path w="264795" h="61594">
                  <a:moveTo>
                    <a:pt x="236303" y="6191"/>
                  </a:moveTo>
                  <a:lnTo>
                    <a:pt x="244343" y="4108"/>
                  </a:lnTo>
                </a:path>
                <a:path w="264795" h="61594">
                  <a:moveTo>
                    <a:pt x="253811" y="1905"/>
                  </a:moveTo>
                  <a:lnTo>
                    <a:pt x="262563" y="240"/>
                  </a:lnTo>
                </a:path>
                <a:path w="264795" h="61594">
                  <a:moveTo>
                    <a:pt x="262563" y="240"/>
                  </a:moveTo>
                  <a:lnTo>
                    <a:pt x="264704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4097413" y="1238648"/>
              <a:ext cx="1905" cy="635"/>
            </a:xfrm>
            <a:custGeom>
              <a:avLst/>
              <a:gdLst/>
              <a:ahLst/>
              <a:cxnLst/>
              <a:rect l="l" t="t" r="r" b="b"/>
              <a:pathLst>
                <a:path w="1904" h="634">
                  <a:moveTo>
                    <a:pt x="654" y="-3117"/>
                  </a:moveTo>
                  <a:lnTo>
                    <a:pt x="654" y="3233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4098722" y="1237518"/>
              <a:ext cx="10160" cy="1270"/>
            </a:xfrm>
            <a:custGeom>
              <a:avLst/>
              <a:gdLst/>
              <a:ahLst/>
              <a:cxnLst/>
              <a:rect l="l" t="t" r="r" b="b"/>
              <a:pathLst>
                <a:path w="10160" h="1269">
                  <a:moveTo>
                    <a:pt x="-3117" y="565"/>
                  </a:moveTo>
                  <a:lnTo>
                    <a:pt x="12821" y="565"/>
                  </a:lnTo>
                </a:path>
              </a:pathLst>
            </a:custGeom>
            <a:ln w="736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4118072" y="1235136"/>
              <a:ext cx="11430" cy="1270"/>
            </a:xfrm>
            <a:custGeom>
              <a:avLst/>
              <a:gdLst/>
              <a:ahLst/>
              <a:cxnLst/>
              <a:rect l="l" t="t" r="r" b="b"/>
              <a:pathLst>
                <a:path w="11429" h="1269">
                  <a:moveTo>
                    <a:pt x="0" y="1246"/>
                  </a:moveTo>
                  <a:lnTo>
                    <a:pt x="6908" y="413"/>
                  </a:lnTo>
                </a:path>
                <a:path w="11429" h="1269">
                  <a:moveTo>
                    <a:pt x="6908" y="413"/>
                  </a:moveTo>
                  <a:lnTo>
                    <a:pt x="11017" y="0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2654691" y="1197388"/>
              <a:ext cx="1483995" cy="215265"/>
            </a:xfrm>
            <a:custGeom>
              <a:avLst/>
              <a:gdLst/>
              <a:ahLst/>
              <a:cxnLst/>
              <a:rect l="l" t="t" r="r" b="b"/>
              <a:pathLst>
                <a:path w="1483995" h="215265">
                  <a:moveTo>
                    <a:pt x="0" y="25244"/>
                  </a:moveTo>
                  <a:lnTo>
                    <a:pt x="13099" y="31849"/>
                  </a:lnTo>
                  <a:lnTo>
                    <a:pt x="26256" y="37863"/>
                  </a:lnTo>
                  <a:lnTo>
                    <a:pt x="39355" y="44474"/>
                  </a:lnTo>
                  <a:lnTo>
                    <a:pt x="52513" y="53822"/>
                  </a:lnTo>
                  <a:lnTo>
                    <a:pt x="65611" y="59773"/>
                  </a:lnTo>
                  <a:lnTo>
                    <a:pt x="78769" y="57036"/>
                  </a:lnTo>
                  <a:lnTo>
                    <a:pt x="91868" y="51734"/>
                  </a:lnTo>
                  <a:lnTo>
                    <a:pt x="105025" y="48996"/>
                  </a:lnTo>
                  <a:lnTo>
                    <a:pt x="118125" y="49949"/>
                  </a:lnTo>
                  <a:lnTo>
                    <a:pt x="131282" y="40245"/>
                  </a:lnTo>
                  <a:lnTo>
                    <a:pt x="144379" y="32446"/>
                  </a:lnTo>
                  <a:lnTo>
                    <a:pt x="157536" y="27207"/>
                  </a:lnTo>
                  <a:lnTo>
                    <a:pt x="170637" y="17560"/>
                  </a:lnTo>
                  <a:lnTo>
                    <a:pt x="183796" y="14765"/>
                  </a:lnTo>
                  <a:lnTo>
                    <a:pt x="196892" y="14404"/>
                  </a:lnTo>
                  <a:lnTo>
                    <a:pt x="210050" y="12263"/>
                  </a:lnTo>
                  <a:lnTo>
                    <a:pt x="223146" y="5297"/>
                  </a:lnTo>
                  <a:lnTo>
                    <a:pt x="236304" y="5119"/>
                  </a:lnTo>
                  <a:lnTo>
                    <a:pt x="249405" y="8097"/>
                  </a:lnTo>
                  <a:lnTo>
                    <a:pt x="262564" y="3569"/>
                  </a:lnTo>
                  <a:lnTo>
                    <a:pt x="275660" y="5417"/>
                  </a:lnTo>
                  <a:lnTo>
                    <a:pt x="288818" y="2261"/>
                  </a:lnTo>
                  <a:lnTo>
                    <a:pt x="301919" y="1188"/>
                  </a:lnTo>
                  <a:lnTo>
                    <a:pt x="315072" y="0"/>
                  </a:lnTo>
                  <a:lnTo>
                    <a:pt x="328173" y="3988"/>
                  </a:lnTo>
                  <a:lnTo>
                    <a:pt x="341332" y="3454"/>
                  </a:lnTo>
                  <a:lnTo>
                    <a:pt x="354432" y="3391"/>
                  </a:lnTo>
                  <a:lnTo>
                    <a:pt x="367586" y="6191"/>
                  </a:lnTo>
                  <a:lnTo>
                    <a:pt x="380687" y="7144"/>
                  </a:lnTo>
                  <a:lnTo>
                    <a:pt x="393845" y="12561"/>
                  </a:lnTo>
                  <a:lnTo>
                    <a:pt x="406941" y="12619"/>
                  </a:lnTo>
                  <a:lnTo>
                    <a:pt x="420100" y="15597"/>
                  </a:lnTo>
                  <a:lnTo>
                    <a:pt x="433196" y="19942"/>
                  </a:lnTo>
                  <a:lnTo>
                    <a:pt x="446354" y="22265"/>
                  </a:lnTo>
                  <a:lnTo>
                    <a:pt x="459455" y="21193"/>
                  </a:lnTo>
                  <a:lnTo>
                    <a:pt x="472613" y="15299"/>
                  </a:lnTo>
                  <a:lnTo>
                    <a:pt x="485709" y="9165"/>
                  </a:lnTo>
                  <a:lnTo>
                    <a:pt x="498868" y="5951"/>
                  </a:lnTo>
                  <a:lnTo>
                    <a:pt x="511968" y="8929"/>
                  </a:lnTo>
                  <a:lnTo>
                    <a:pt x="525122" y="8510"/>
                  </a:lnTo>
                  <a:lnTo>
                    <a:pt x="538223" y="10536"/>
                  </a:lnTo>
                  <a:lnTo>
                    <a:pt x="551381" y="22208"/>
                  </a:lnTo>
                  <a:lnTo>
                    <a:pt x="564482" y="33932"/>
                  </a:lnTo>
                  <a:lnTo>
                    <a:pt x="577636" y="48640"/>
                  </a:lnTo>
                  <a:lnTo>
                    <a:pt x="590736" y="65012"/>
                  </a:lnTo>
                  <a:lnTo>
                    <a:pt x="603895" y="75371"/>
                  </a:lnTo>
                  <a:lnTo>
                    <a:pt x="616991" y="83766"/>
                  </a:lnTo>
                  <a:lnTo>
                    <a:pt x="630149" y="92460"/>
                  </a:lnTo>
                  <a:lnTo>
                    <a:pt x="643245" y="95558"/>
                  </a:lnTo>
                  <a:lnTo>
                    <a:pt x="656404" y="93470"/>
                  </a:lnTo>
                  <a:lnTo>
                    <a:pt x="669504" y="89544"/>
                  </a:lnTo>
                  <a:lnTo>
                    <a:pt x="682663" y="84897"/>
                  </a:lnTo>
                  <a:lnTo>
                    <a:pt x="695759" y="77396"/>
                  </a:lnTo>
                  <a:lnTo>
                    <a:pt x="708917" y="71979"/>
                  </a:lnTo>
                  <a:lnTo>
                    <a:pt x="722018" y="62034"/>
                  </a:lnTo>
                  <a:lnTo>
                    <a:pt x="735114" y="52451"/>
                  </a:lnTo>
                  <a:lnTo>
                    <a:pt x="748272" y="42328"/>
                  </a:lnTo>
                  <a:lnTo>
                    <a:pt x="761368" y="35005"/>
                  </a:lnTo>
                  <a:lnTo>
                    <a:pt x="774532" y="26850"/>
                  </a:lnTo>
                  <a:lnTo>
                    <a:pt x="787628" y="18335"/>
                  </a:lnTo>
                  <a:lnTo>
                    <a:pt x="800786" y="12441"/>
                  </a:lnTo>
                  <a:lnTo>
                    <a:pt x="813882" y="6605"/>
                  </a:lnTo>
                  <a:lnTo>
                    <a:pt x="827040" y="4820"/>
                  </a:lnTo>
                  <a:lnTo>
                    <a:pt x="840141" y="4522"/>
                  </a:lnTo>
                  <a:lnTo>
                    <a:pt x="853295" y="7380"/>
                  </a:lnTo>
                  <a:lnTo>
                    <a:pt x="866396" y="7741"/>
                  </a:lnTo>
                  <a:lnTo>
                    <a:pt x="905808" y="36675"/>
                  </a:lnTo>
                  <a:lnTo>
                    <a:pt x="932068" y="84185"/>
                  </a:lnTo>
                  <a:lnTo>
                    <a:pt x="958322" y="138541"/>
                  </a:lnTo>
                  <a:lnTo>
                    <a:pt x="971418" y="163429"/>
                  </a:lnTo>
                  <a:lnTo>
                    <a:pt x="984581" y="186171"/>
                  </a:lnTo>
                  <a:lnTo>
                    <a:pt x="997677" y="203140"/>
                  </a:lnTo>
                  <a:lnTo>
                    <a:pt x="1010836" y="215226"/>
                  </a:lnTo>
                  <a:lnTo>
                    <a:pt x="1023932" y="214456"/>
                  </a:lnTo>
                  <a:lnTo>
                    <a:pt x="1037090" y="204988"/>
                  </a:lnTo>
                  <a:lnTo>
                    <a:pt x="1050191" y="190280"/>
                  </a:lnTo>
                  <a:lnTo>
                    <a:pt x="1063344" y="172657"/>
                  </a:lnTo>
                  <a:lnTo>
                    <a:pt x="1076445" y="157478"/>
                  </a:lnTo>
                  <a:lnTo>
                    <a:pt x="1089604" y="140268"/>
                  </a:lnTo>
                  <a:lnTo>
                    <a:pt x="1102700" y="126100"/>
                  </a:lnTo>
                  <a:lnTo>
                    <a:pt x="1115858" y="110738"/>
                  </a:lnTo>
                  <a:lnTo>
                    <a:pt x="1128959" y="99128"/>
                  </a:lnTo>
                  <a:lnTo>
                    <a:pt x="1142117" y="89602"/>
                  </a:lnTo>
                  <a:lnTo>
                    <a:pt x="1155213" y="83054"/>
                  </a:lnTo>
                  <a:lnTo>
                    <a:pt x="1168372" y="74481"/>
                  </a:lnTo>
                  <a:lnTo>
                    <a:pt x="1207727" y="50488"/>
                  </a:lnTo>
                  <a:lnTo>
                    <a:pt x="1247140" y="42390"/>
                  </a:lnTo>
                  <a:lnTo>
                    <a:pt x="1260240" y="42867"/>
                  </a:lnTo>
                  <a:lnTo>
                    <a:pt x="1273394" y="46557"/>
                  </a:lnTo>
                  <a:lnTo>
                    <a:pt x="1286495" y="53764"/>
                  </a:lnTo>
                  <a:lnTo>
                    <a:pt x="1299653" y="59658"/>
                  </a:lnTo>
                  <a:lnTo>
                    <a:pt x="1312749" y="64300"/>
                  </a:lnTo>
                  <a:lnTo>
                    <a:pt x="1325908" y="69006"/>
                  </a:lnTo>
                  <a:lnTo>
                    <a:pt x="1339008" y="69718"/>
                  </a:lnTo>
                  <a:lnTo>
                    <a:pt x="1352167" y="67870"/>
                  </a:lnTo>
                  <a:lnTo>
                    <a:pt x="1365263" y="64897"/>
                  </a:lnTo>
                  <a:lnTo>
                    <a:pt x="1378421" y="62217"/>
                  </a:lnTo>
                  <a:lnTo>
                    <a:pt x="1391522" y="56083"/>
                  </a:lnTo>
                  <a:lnTo>
                    <a:pt x="1404676" y="51676"/>
                  </a:lnTo>
                  <a:lnTo>
                    <a:pt x="1417776" y="45840"/>
                  </a:lnTo>
                  <a:lnTo>
                    <a:pt x="1430935" y="39234"/>
                  </a:lnTo>
                  <a:lnTo>
                    <a:pt x="1444031" y="36078"/>
                  </a:lnTo>
                  <a:lnTo>
                    <a:pt x="1457189" y="35068"/>
                  </a:lnTo>
                  <a:lnTo>
                    <a:pt x="1470290" y="35482"/>
                  </a:lnTo>
                  <a:lnTo>
                    <a:pt x="1483444" y="35958"/>
                  </a:lnTo>
                </a:path>
              </a:pathLst>
            </a:custGeom>
            <a:ln w="623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2532341" y="737097"/>
              <a:ext cx="1649730" cy="0"/>
            </a:xfrm>
            <a:custGeom>
              <a:avLst/>
              <a:gdLst/>
              <a:ahLst/>
              <a:cxnLst/>
              <a:rect l="l" t="t" r="r" b="b"/>
              <a:pathLst>
                <a:path w="1649729">
                  <a:moveTo>
                    <a:pt x="0" y="0"/>
                  </a:moveTo>
                  <a:lnTo>
                    <a:pt x="1649377" y="0"/>
                  </a:lnTo>
                </a:path>
              </a:pathLst>
            </a:custGeom>
            <a:ln w="4156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2513110" y="706618"/>
              <a:ext cx="1668780" cy="958850"/>
            </a:xfrm>
            <a:custGeom>
              <a:avLst/>
              <a:gdLst/>
              <a:ahLst/>
              <a:cxnLst/>
              <a:rect l="l" t="t" r="r" b="b"/>
              <a:pathLst>
                <a:path w="1668779" h="958850">
                  <a:moveTo>
                    <a:pt x="19231" y="939506"/>
                  </a:moveTo>
                  <a:lnTo>
                    <a:pt x="19231" y="0"/>
                  </a:lnTo>
                </a:path>
                <a:path w="1668779" h="958850">
                  <a:moveTo>
                    <a:pt x="19231" y="904556"/>
                  </a:moveTo>
                  <a:lnTo>
                    <a:pt x="0" y="904556"/>
                  </a:lnTo>
                </a:path>
                <a:path w="1668779" h="958850">
                  <a:moveTo>
                    <a:pt x="19231" y="729691"/>
                  </a:moveTo>
                  <a:lnTo>
                    <a:pt x="0" y="729691"/>
                  </a:lnTo>
                </a:path>
                <a:path w="1668779" h="958850">
                  <a:moveTo>
                    <a:pt x="19231" y="554892"/>
                  </a:moveTo>
                  <a:lnTo>
                    <a:pt x="0" y="554892"/>
                  </a:lnTo>
                </a:path>
                <a:path w="1668779" h="958850">
                  <a:moveTo>
                    <a:pt x="19231" y="380084"/>
                  </a:moveTo>
                  <a:lnTo>
                    <a:pt x="0" y="380084"/>
                  </a:lnTo>
                </a:path>
                <a:path w="1668779" h="958850">
                  <a:moveTo>
                    <a:pt x="19231" y="205286"/>
                  </a:moveTo>
                  <a:lnTo>
                    <a:pt x="0" y="205286"/>
                  </a:lnTo>
                </a:path>
                <a:path w="1668779" h="958850">
                  <a:moveTo>
                    <a:pt x="19231" y="30478"/>
                  </a:moveTo>
                  <a:lnTo>
                    <a:pt x="0" y="30478"/>
                  </a:lnTo>
                </a:path>
                <a:path w="1668779" h="958850">
                  <a:moveTo>
                    <a:pt x="19231" y="939506"/>
                  </a:moveTo>
                  <a:lnTo>
                    <a:pt x="1668609" y="939506"/>
                  </a:lnTo>
                </a:path>
                <a:path w="1668779" h="958850">
                  <a:moveTo>
                    <a:pt x="62873" y="939506"/>
                  </a:moveTo>
                  <a:lnTo>
                    <a:pt x="62873" y="958735"/>
                  </a:lnTo>
                </a:path>
                <a:path w="1668779" h="958850">
                  <a:moveTo>
                    <a:pt x="325376" y="939506"/>
                  </a:moveTo>
                  <a:lnTo>
                    <a:pt x="325376" y="95873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7" name="object 127"/>
          <p:cNvSpPr txBox="1"/>
          <p:nvPr/>
        </p:nvSpPr>
        <p:spPr>
          <a:xfrm>
            <a:off x="2439187" y="1585100"/>
            <a:ext cx="73660" cy="52705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350" dirty="0">
                <a:latin typeface="Arial"/>
                <a:cs typeface="Arial"/>
              </a:rPr>
              <a:t>0</a:t>
            </a:r>
            <a:endParaRPr sz="350">
              <a:latin typeface="Arial"/>
              <a:cs typeface="Arial"/>
            </a:endParaRPr>
          </a:p>
        </p:txBody>
      </p:sp>
      <p:sp>
        <p:nvSpPr>
          <p:cNvPr id="128" name="object 128"/>
          <p:cNvSpPr txBox="1"/>
          <p:nvPr/>
        </p:nvSpPr>
        <p:spPr>
          <a:xfrm>
            <a:off x="2439187" y="1390179"/>
            <a:ext cx="73660" cy="92710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350" dirty="0">
                <a:latin typeface="Arial"/>
                <a:cs typeface="Arial"/>
              </a:rPr>
              <a:t>.01</a:t>
            </a:r>
            <a:endParaRPr sz="350">
              <a:latin typeface="Arial"/>
              <a:cs typeface="Arial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2365623" y="1040572"/>
            <a:ext cx="147320" cy="267335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"/>
              </a:spcBef>
            </a:pPr>
            <a:r>
              <a:rPr sz="500" spc="10" dirty="0">
                <a:latin typeface="Arial"/>
                <a:cs typeface="Arial"/>
              </a:rPr>
              <a:t>Inflation</a:t>
            </a:r>
            <a:endParaRPr sz="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350" spc="10" dirty="0">
                <a:latin typeface="Arial"/>
                <a:cs typeface="Arial"/>
              </a:rPr>
              <a:t>.02      </a:t>
            </a:r>
            <a:r>
              <a:rPr sz="350" spc="20" dirty="0">
                <a:latin typeface="Arial"/>
                <a:cs typeface="Arial"/>
              </a:rPr>
              <a:t> </a:t>
            </a:r>
            <a:r>
              <a:rPr sz="350" spc="10" dirty="0">
                <a:latin typeface="Arial"/>
                <a:cs typeface="Arial"/>
              </a:rPr>
              <a:t>.03</a:t>
            </a:r>
            <a:endParaRPr sz="350">
              <a:latin typeface="Arial"/>
              <a:cs typeface="Arial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2439187" y="865769"/>
            <a:ext cx="73660" cy="92710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350" dirty="0">
                <a:latin typeface="Arial"/>
                <a:cs typeface="Arial"/>
              </a:rPr>
              <a:t>.04</a:t>
            </a:r>
            <a:endParaRPr sz="350">
              <a:latin typeface="Arial"/>
              <a:cs typeface="Arial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2439187" y="690966"/>
            <a:ext cx="73660" cy="92710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350" dirty="0">
                <a:latin typeface="Arial"/>
                <a:cs typeface="Arial"/>
              </a:rPr>
              <a:t>.05</a:t>
            </a:r>
            <a:endParaRPr sz="350">
              <a:latin typeface="Arial"/>
              <a:cs typeface="Arial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2483043" y="1647891"/>
            <a:ext cx="448945" cy="831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50" spc="15" dirty="0">
                <a:latin typeface="Arial"/>
                <a:cs typeface="Arial"/>
              </a:rPr>
              <a:t>1990q1</a:t>
            </a:r>
            <a:r>
              <a:rPr sz="350" spc="65" dirty="0">
                <a:latin typeface="Arial"/>
                <a:cs typeface="Arial"/>
              </a:rPr>
              <a:t> </a:t>
            </a:r>
            <a:r>
              <a:rPr sz="350" spc="15" dirty="0">
                <a:latin typeface="Arial"/>
                <a:cs typeface="Arial"/>
              </a:rPr>
              <a:t>1995q1</a:t>
            </a:r>
            <a:endParaRPr sz="350">
              <a:latin typeface="Arial"/>
              <a:cs typeface="Arial"/>
            </a:endParaRPr>
          </a:p>
        </p:txBody>
      </p:sp>
      <p:sp>
        <p:nvSpPr>
          <p:cNvPr id="133" name="object 133"/>
          <p:cNvSpPr/>
          <p:nvPr/>
        </p:nvSpPr>
        <p:spPr>
          <a:xfrm>
            <a:off x="3101045" y="1646125"/>
            <a:ext cx="1050290" cy="19685"/>
          </a:xfrm>
          <a:custGeom>
            <a:avLst/>
            <a:gdLst/>
            <a:ahLst/>
            <a:cxnLst/>
            <a:rect l="l" t="t" r="r" b="b"/>
            <a:pathLst>
              <a:path w="1050289" h="19685">
                <a:moveTo>
                  <a:pt x="0" y="0"/>
                </a:moveTo>
                <a:lnTo>
                  <a:pt x="0" y="19229"/>
                </a:lnTo>
              </a:path>
              <a:path w="1050289" h="19685">
                <a:moveTo>
                  <a:pt x="262563" y="0"/>
                </a:moveTo>
                <a:lnTo>
                  <a:pt x="262563" y="19229"/>
                </a:lnTo>
              </a:path>
              <a:path w="1050289" h="19685">
                <a:moveTo>
                  <a:pt x="525126" y="0"/>
                </a:moveTo>
                <a:lnTo>
                  <a:pt x="525126" y="19229"/>
                </a:lnTo>
              </a:path>
              <a:path w="1050289" h="19685">
                <a:moveTo>
                  <a:pt x="787689" y="0"/>
                </a:moveTo>
                <a:lnTo>
                  <a:pt x="787689" y="19229"/>
                </a:lnTo>
              </a:path>
              <a:path w="1050289" h="19685">
                <a:moveTo>
                  <a:pt x="1050190" y="0"/>
                </a:moveTo>
                <a:lnTo>
                  <a:pt x="1050190" y="192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 txBox="1"/>
          <p:nvPr/>
        </p:nvSpPr>
        <p:spPr>
          <a:xfrm>
            <a:off x="3008105" y="1647891"/>
            <a:ext cx="1236345" cy="15367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ts val="395"/>
              </a:lnSpc>
              <a:spcBef>
                <a:spcPts val="125"/>
              </a:spcBef>
            </a:pPr>
            <a:r>
              <a:rPr sz="350" spc="15" dirty="0">
                <a:latin typeface="Arial"/>
                <a:cs typeface="Arial"/>
              </a:rPr>
              <a:t>2000q1 2005q1 2010q1 2015q1</a:t>
            </a:r>
            <a:r>
              <a:rPr sz="350" spc="125" dirty="0">
                <a:latin typeface="Arial"/>
                <a:cs typeface="Arial"/>
              </a:rPr>
              <a:t> </a:t>
            </a:r>
            <a:r>
              <a:rPr sz="350" spc="15" dirty="0">
                <a:latin typeface="Arial"/>
                <a:cs typeface="Arial"/>
              </a:rPr>
              <a:t>2020q1</a:t>
            </a:r>
            <a:endParaRPr sz="350">
              <a:latin typeface="Arial"/>
              <a:cs typeface="Arial"/>
            </a:endParaRPr>
          </a:p>
          <a:p>
            <a:pPr marL="277495">
              <a:lnSpc>
                <a:spcPts val="575"/>
              </a:lnSpc>
            </a:pPr>
            <a:r>
              <a:rPr sz="500" spc="15" dirty="0">
                <a:latin typeface="Arial"/>
                <a:cs typeface="Arial"/>
              </a:rPr>
              <a:t>Date</a:t>
            </a:r>
            <a:endParaRPr sz="500">
              <a:latin typeface="Arial"/>
              <a:cs typeface="Arial"/>
            </a:endParaRPr>
          </a:p>
        </p:txBody>
      </p:sp>
      <p:sp>
        <p:nvSpPr>
          <p:cNvPr id="135" name="object 135"/>
          <p:cNvSpPr/>
          <p:nvPr/>
        </p:nvSpPr>
        <p:spPr>
          <a:xfrm>
            <a:off x="2849322" y="1822893"/>
            <a:ext cx="1016000" cy="154305"/>
          </a:xfrm>
          <a:custGeom>
            <a:avLst/>
            <a:gdLst/>
            <a:ahLst/>
            <a:cxnLst/>
            <a:rect l="l" t="t" r="r" b="b"/>
            <a:pathLst>
              <a:path w="1016000" h="154305">
                <a:moveTo>
                  <a:pt x="0" y="154261"/>
                </a:moveTo>
                <a:lnTo>
                  <a:pt x="0" y="0"/>
                </a:lnTo>
                <a:lnTo>
                  <a:pt x="1015477" y="0"/>
                </a:lnTo>
                <a:lnTo>
                  <a:pt x="1015477" y="154261"/>
                </a:lnTo>
                <a:lnTo>
                  <a:pt x="0" y="15426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 txBox="1"/>
          <p:nvPr/>
        </p:nvSpPr>
        <p:spPr>
          <a:xfrm>
            <a:off x="2868730" y="1812787"/>
            <a:ext cx="983615" cy="160655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04"/>
              </a:spcBef>
              <a:tabLst>
                <a:tab pos="191770" algn="l"/>
                <a:tab pos="635000" algn="l"/>
                <a:tab pos="827405" algn="l"/>
              </a:tabLst>
            </a:pPr>
            <a:r>
              <a:rPr sz="350" u="sng" spc="5" dirty="0">
                <a:uFill>
                  <a:solidFill>
                    <a:srgbClr val="7F7F7F"/>
                  </a:solidFill>
                </a:uFill>
                <a:latin typeface="Arial"/>
                <a:cs typeface="Arial"/>
              </a:rPr>
              <a:t> 	</a:t>
            </a:r>
            <a:r>
              <a:rPr sz="350" spc="35" dirty="0">
                <a:latin typeface="Arial"/>
                <a:cs typeface="Arial"/>
              </a:rPr>
              <a:t> </a:t>
            </a:r>
            <a:r>
              <a:rPr sz="350" spc="15" dirty="0">
                <a:latin typeface="Arial"/>
                <a:cs typeface="Arial"/>
              </a:rPr>
              <a:t>Data	</a:t>
            </a:r>
            <a:r>
              <a:rPr sz="350" u="sng" spc="15" dirty="0">
                <a:uFill>
                  <a:solidFill>
                    <a:srgbClr val="0000FF"/>
                  </a:solidFill>
                </a:uFill>
                <a:latin typeface="Arial"/>
                <a:cs typeface="Arial"/>
              </a:rPr>
              <a:t> 	</a:t>
            </a:r>
            <a:r>
              <a:rPr sz="350" spc="10" dirty="0">
                <a:latin typeface="Arial"/>
                <a:cs typeface="Arial"/>
              </a:rPr>
              <a:t>w/o</a:t>
            </a:r>
            <a:r>
              <a:rPr sz="350" spc="-35" dirty="0">
                <a:latin typeface="Arial"/>
                <a:cs typeface="Arial"/>
              </a:rPr>
              <a:t> </a:t>
            </a:r>
            <a:r>
              <a:rPr sz="350" spc="20" dirty="0">
                <a:latin typeface="Arial"/>
                <a:cs typeface="Arial"/>
              </a:rPr>
              <a:t>G</a:t>
            </a:r>
            <a:endParaRPr sz="3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10"/>
              </a:spcBef>
              <a:tabLst>
                <a:tab pos="189230" algn="l"/>
                <a:tab pos="827405" algn="l"/>
              </a:tabLst>
            </a:pPr>
            <a:r>
              <a:rPr sz="350" u="sng" spc="5" dirty="0">
                <a:uFill>
                  <a:solidFill>
                    <a:srgbClr val="0000FF"/>
                  </a:solidFill>
                </a:uFill>
                <a:latin typeface="Arial"/>
                <a:cs typeface="Arial"/>
              </a:rPr>
              <a:t> 	</a:t>
            </a:r>
            <a:r>
              <a:rPr sz="350" spc="5" dirty="0">
                <a:latin typeface="Arial"/>
                <a:cs typeface="Arial"/>
              </a:rPr>
              <a:t> </a:t>
            </a:r>
            <a:r>
              <a:rPr sz="350" spc="-40" dirty="0">
                <a:latin typeface="Arial"/>
                <a:cs typeface="Arial"/>
              </a:rPr>
              <a:t> </a:t>
            </a:r>
            <a:r>
              <a:rPr sz="350" spc="10" dirty="0">
                <a:latin typeface="Arial"/>
                <a:cs typeface="Arial"/>
              </a:rPr>
              <a:t>w/ </a:t>
            </a:r>
            <a:r>
              <a:rPr sz="350" spc="15" dirty="0">
                <a:latin typeface="Arial"/>
                <a:cs typeface="Arial"/>
              </a:rPr>
              <a:t>G, </a:t>
            </a:r>
            <a:r>
              <a:rPr sz="350" spc="10" dirty="0">
                <a:latin typeface="Arial"/>
                <a:cs typeface="Arial"/>
              </a:rPr>
              <a:t>exclude </a:t>
            </a:r>
            <a:r>
              <a:rPr sz="350" spc="20" dirty="0">
                <a:latin typeface="Arial"/>
                <a:cs typeface="Arial"/>
              </a:rPr>
              <a:t>G</a:t>
            </a:r>
            <a:r>
              <a:rPr sz="350" u="sng" spc="20" dirty="0">
                <a:uFill>
                  <a:solidFill>
                    <a:srgbClr val="0000FF"/>
                  </a:solidFill>
                </a:uFill>
                <a:latin typeface="Arial"/>
                <a:cs typeface="Arial"/>
              </a:rPr>
              <a:t> 	</a:t>
            </a:r>
            <a:r>
              <a:rPr sz="350" spc="10" dirty="0">
                <a:latin typeface="Arial"/>
                <a:cs typeface="Arial"/>
              </a:rPr>
              <a:t>w/</a:t>
            </a:r>
            <a:r>
              <a:rPr sz="350" spc="-15" dirty="0">
                <a:latin typeface="Arial"/>
                <a:cs typeface="Arial"/>
              </a:rPr>
              <a:t> </a:t>
            </a:r>
            <a:r>
              <a:rPr sz="350" spc="20" dirty="0">
                <a:latin typeface="Arial"/>
                <a:cs typeface="Arial"/>
              </a:rPr>
              <a:t>G</a:t>
            </a:r>
            <a:endParaRPr sz="350">
              <a:latin typeface="Arial"/>
              <a:cs typeface="Arial"/>
            </a:endParaRPr>
          </a:p>
        </p:txBody>
      </p:sp>
      <p:sp>
        <p:nvSpPr>
          <p:cNvPr id="138" name="object 13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204"/>
              </a:spcBef>
            </a:pPr>
            <a:r>
              <a:rPr spc="-5" dirty="0"/>
              <a:t>13/16</a:t>
            </a:r>
          </a:p>
        </p:txBody>
      </p:sp>
      <p:sp>
        <p:nvSpPr>
          <p:cNvPr id="137" name="object 137"/>
          <p:cNvSpPr txBox="1"/>
          <p:nvPr/>
        </p:nvSpPr>
        <p:spPr>
          <a:xfrm>
            <a:off x="347294" y="2059190"/>
            <a:ext cx="3912870" cy="876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3399"/>
              </a:lnSpc>
              <a:spcBef>
                <a:spcPts val="100"/>
              </a:spcBef>
            </a:pPr>
            <a:r>
              <a:rPr sz="800" spc="-10" dirty="0">
                <a:solidFill>
                  <a:srgbClr val="414159"/>
                </a:solidFill>
                <a:latin typeface="LM Sans 8"/>
                <a:cs typeface="LM Sans 8"/>
              </a:rPr>
              <a:t>This </a:t>
            </a:r>
            <a:r>
              <a:rPr sz="800" spc="-5" dirty="0">
                <a:solidFill>
                  <a:srgbClr val="414159"/>
                </a:solidFill>
                <a:latin typeface="LM Sans 8"/>
                <a:cs typeface="LM Sans 8"/>
              </a:rPr>
              <a:t>figure </a:t>
            </a:r>
            <a:r>
              <a:rPr sz="800" spc="-10" dirty="0">
                <a:solidFill>
                  <a:srgbClr val="414159"/>
                </a:solidFill>
                <a:latin typeface="LM Sans 8"/>
                <a:cs typeface="LM Sans 8"/>
              </a:rPr>
              <a:t>shows </a:t>
            </a:r>
            <a:r>
              <a:rPr sz="800" spc="-5" dirty="0">
                <a:solidFill>
                  <a:srgbClr val="414159"/>
                </a:solidFill>
                <a:latin typeface="LM Sans 8"/>
                <a:cs typeface="LM Sans 8"/>
              </a:rPr>
              <a:t>the model fit of </a:t>
            </a:r>
            <a:r>
              <a:rPr sz="800" spc="-10" dirty="0">
                <a:solidFill>
                  <a:srgbClr val="414159"/>
                </a:solidFill>
                <a:latin typeface="LM Sans 8"/>
                <a:cs typeface="LM Sans 8"/>
              </a:rPr>
              <a:t>different Phillips Curve </a:t>
            </a:r>
            <a:r>
              <a:rPr sz="800" spc="-5" dirty="0">
                <a:solidFill>
                  <a:srgbClr val="414159"/>
                </a:solidFill>
                <a:latin typeface="LM Sans 8"/>
                <a:cs typeface="LM Sans 8"/>
              </a:rPr>
              <a:t>estimations </a:t>
            </a:r>
            <a:r>
              <a:rPr sz="800" spc="-10" dirty="0">
                <a:solidFill>
                  <a:srgbClr val="414159"/>
                </a:solidFill>
                <a:latin typeface="LM Sans 8"/>
                <a:cs typeface="LM Sans 8"/>
              </a:rPr>
              <a:t>with </a:t>
            </a:r>
            <a:r>
              <a:rPr sz="800" spc="-5" dirty="0">
                <a:solidFill>
                  <a:srgbClr val="414159"/>
                </a:solidFill>
                <a:latin typeface="LM Sans 8"/>
                <a:cs typeface="LM Sans 8"/>
              </a:rPr>
              <a:t>the </a:t>
            </a:r>
            <a:r>
              <a:rPr sz="800" spc="-10" dirty="0">
                <a:solidFill>
                  <a:srgbClr val="414159"/>
                </a:solidFill>
                <a:latin typeface="LM Sans 8"/>
                <a:cs typeface="LM Sans 8"/>
              </a:rPr>
              <a:t>data.  </a:t>
            </a:r>
            <a:r>
              <a:rPr sz="800" spc="-5" dirty="0">
                <a:solidFill>
                  <a:srgbClr val="414159"/>
                </a:solidFill>
                <a:latin typeface="LM Sans 8"/>
                <a:cs typeface="LM Sans 8"/>
              </a:rPr>
              <a:t>All the series </a:t>
            </a:r>
            <a:r>
              <a:rPr sz="800" spc="-15" dirty="0">
                <a:solidFill>
                  <a:srgbClr val="414159"/>
                </a:solidFill>
                <a:latin typeface="LM Sans 8"/>
                <a:cs typeface="LM Sans 8"/>
              </a:rPr>
              <a:t>are </a:t>
            </a:r>
            <a:r>
              <a:rPr sz="800" spc="-10" dirty="0">
                <a:solidFill>
                  <a:srgbClr val="414159"/>
                </a:solidFill>
                <a:latin typeface="LM Sans 8"/>
                <a:cs typeface="LM Sans 8"/>
              </a:rPr>
              <a:t>displayed </a:t>
            </a:r>
            <a:r>
              <a:rPr sz="800" spc="-5" dirty="0">
                <a:solidFill>
                  <a:srgbClr val="414159"/>
                </a:solidFill>
                <a:latin typeface="LM Sans 8"/>
                <a:cs typeface="LM Sans 8"/>
              </a:rPr>
              <a:t>as </a:t>
            </a:r>
            <a:r>
              <a:rPr sz="800" spc="-10" dirty="0">
                <a:solidFill>
                  <a:srgbClr val="414159"/>
                </a:solidFill>
                <a:latin typeface="LM Sans 8"/>
                <a:cs typeface="LM Sans 8"/>
              </a:rPr>
              <a:t>their moving </a:t>
            </a:r>
            <a:r>
              <a:rPr sz="800" spc="-5" dirty="0">
                <a:solidFill>
                  <a:srgbClr val="414159"/>
                </a:solidFill>
                <a:latin typeface="LM Sans 8"/>
                <a:cs typeface="LM Sans 8"/>
              </a:rPr>
              <a:t>averages over the </a:t>
            </a:r>
            <a:r>
              <a:rPr sz="800" spc="-10" dirty="0">
                <a:solidFill>
                  <a:srgbClr val="414159"/>
                </a:solidFill>
                <a:latin typeface="LM Sans 8"/>
                <a:cs typeface="LM Sans 8"/>
              </a:rPr>
              <a:t>past </a:t>
            </a:r>
            <a:r>
              <a:rPr sz="800" spc="-5" dirty="0">
                <a:solidFill>
                  <a:srgbClr val="414159"/>
                </a:solidFill>
                <a:latin typeface="LM Sans 8"/>
                <a:cs typeface="LM Sans 8"/>
              </a:rPr>
              <a:t>4 </a:t>
            </a:r>
            <a:r>
              <a:rPr sz="800" spc="-10" dirty="0">
                <a:solidFill>
                  <a:srgbClr val="414159"/>
                </a:solidFill>
                <a:latin typeface="LM Sans 8"/>
                <a:cs typeface="LM Sans 8"/>
              </a:rPr>
              <a:t>quarters </a:t>
            </a:r>
            <a:r>
              <a:rPr sz="800" spc="-5" dirty="0">
                <a:solidFill>
                  <a:srgbClr val="414159"/>
                </a:solidFill>
                <a:latin typeface="LM Sans 8"/>
                <a:cs typeface="LM Sans 8"/>
              </a:rPr>
              <a:t>(left) </a:t>
            </a:r>
            <a:r>
              <a:rPr sz="800" spc="-15" dirty="0">
                <a:solidFill>
                  <a:srgbClr val="414159"/>
                </a:solidFill>
                <a:latin typeface="LM Sans 8"/>
                <a:cs typeface="LM Sans 8"/>
              </a:rPr>
              <a:t>or </a:t>
            </a:r>
            <a:r>
              <a:rPr sz="800" spc="-5" dirty="0">
                <a:solidFill>
                  <a:srgbClr val="414159"/>
                </a:solidFill>
                <a:latin typeface="LM Sans 8"/>
                <a:cs typeface="LM Sans 8"/>
              </a:rPr>
              <a:t>8  </a:t>
            </a:r>
            <a:r>
              <a:rPr sz="800" spc="-10" dirty="0">
                <a:solidFill>
                  <a:srgbClr val="414159"/>
                </a:solidFill>
                <a:latin typeface="LM Sans 8"/>
                <a:cs typeface="LM Sans 8"/>
              </a:rPr>
              <a:t>quarters </a:t>
            </a:r>
            <a:r>
              <a:rPr sz="800" spc="-5" dirty="0">
                <a:solidFill>
                  <a:srgbClr val="414159"/>
                </a:solidFill>
                <a:latin typeface="LM Sans 8"/>
                <a:cs typeface="LM Sans 8"/>
              </a:rPr>
              <a:t>(right).</a:t>
            </a:r>
            <a:endParaRPr sz="800">
              <a:latin typeface="LM Sans 8"/>
              <a:cs typeface="LM Sans 8"/>
            </a:endParaRPr>
          </a:p>
          <a:p>
            <a:pPr marL="265430" marR="274955" indent="-161925">
              <a:lnSpc>
                <a:spcPct val="114599"/>
              </a:lnSpc>
              <a:spcBef>
                <a:spcPts val="680"/>
              </a:spcBef>
              <a:buChar char="•"/>
              <a:tabLst>
                <a:tab pos="26606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govt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expenditure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provides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a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natural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explanation to the “missing 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disinflation” and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“missing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inflation”</a:t>
            </a:r>
            <a:r>
              <a:rPr sz="1000" spc="1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puzzles</a:t>
            </a:r>
            <a:endParaRPr sz="1000">
              <a:latin typeface="LM Sans 10"/>
              <a:cs typeface="LM Sans 10"/>
            </a:endParaRPr>
          </a:p>
        </p:txBody>
      </p:sp>
    </p:spTree>
  </p:cSld>
  <p:clrMapOvr>
    <a:masterClrMapping/>
  </p:clrMapOvr>
  <p:transition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99515" y="1245631"/>
            <a:ext cx="2626360" cy="5492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22800"/>
              </a:lnSpc>
              <a:spcBef>
                <a:spcPts val="90"/>
              </a:spcBef>
            </a:pPr>
            <a:r>
              <a:rPr sz="1400" b="1" spc="10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Impact </a:t>
            </a:r>
            <a:r>
              <a:rPr sz="1400" b="1" spc="15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of </a:t>
            </a:r>
            <a:r>
              <a:rPr sz="1400" b="1" spc="10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Fiscal </a:t>
            </a:r>
            <a:r>
              <a:rPr sz="1400" b="1" spc="20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Spending </a:t>
            </a:r>
            <a:r>
              <a:rPr sz="1400" b="1" spc="15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on </a:t>
            </a:r>
            <a:r>
              <a:rPr sz="1400" b="1" spc="1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400" b="1" spc="5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Inflation </a:t>
            </a:r>
            <a:r>
              <a:rPr sz="1400" b="1" spc="10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in </a:t>
            </a:r>
            <a:r>
              <a:rPr sz="1400" b="1" spc="15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General </a:t>
            </a:r>
            <a:r>
              <a:rPr sz="1400" b="1" spc="5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Equilibrium</a:t>
            </a:r>
            <a:endParaRPr sz="1400">
              <a:latin typeface="LM Sans 10"/>
              <a:cs typeface="LM Sans 1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912215" y="1919052"/>
            <a:ext cx="2783840" cy="5080"/>
            <a:chOff x="912215" y="1919052"/>
            <a:chExt cx="2783840" cy="5080"/>
          </a:xfrm>
        </p:grpSpPr>
        <p:sp>
          <p:nvSpPr>
            <p:cNvPr id="4" name="object 4"/>
            <p:cNvSpPr/>
            <p:nvPr/>
          </p:nvSpPr>
          <p:spPr>
            <a:xfrm>
              <a:off x="912215" y="1919052"/>
              <a:ext cx="2783840" cy="5080"/>
            </a:xfrm>
            <a:custGeom>
              <a:avLst/>
              <a:gdLst/>
              <a:ahLst/>
              <a:cxnLst/>
              <a:rect l="l" t="t" r="r" b="b"/>
              <a:pathLst>
                <a:path w="2783840" h="5080">
                  <a:moveTo>
                    <a:pt x="0" y="5060"/>
                  </a:moveTo>
                  <a:lnTo>
                    <a:pt x="0" y="0"/>
                  </a:lnTo>
                  <a:lnTo>
                    <a:pt x="2783598" y="0"/>
                  </a:lnTo>
                  <a:lnTo>
                    <a:pt x="2783598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2215" y="1919052"/>
              <a:ext cx="2261870" cy="5080"/>
            </a:xfrm>
            <a:custGeom>
              <a:avLst/>
              <a:gdLst/>
              <a:ahLst/>
              <a:cxnLst/>
              <a:rect l="l" t="t" r="r" b="b"/>
              <a:pathLst>
                <a:path w="2261870" h="5080">
                  <a:moveTo>
                    <a:pt x="0" y="5060"/>
                  </a:moveTo>
                  <a:lnTo>
                    <a:pt x="0" y="0"/>
                  </a:lnTo>
                  <a:lnTo>
                    <a:pt x="2261666" y="0"/>
                  </a:lnTo>
                  <a:lnTo>
                    <a:pt x="2261666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394081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Dynamic </a:t>
            </a:r>
            <a:r>
              <a:rPr dirty="0"/>
              <a:t>responses </a:t>
            </a:r>
            <a:r>
              <a:rPr spc="-5" dirty="0"/>
              <a:t>of </a:t>
            </a:r>
            <a:r>
              <a:rPr spc="-10" dirty="0"/>
              <a:t>inflation </a:t>
            </a:r>
            <a:r>
              <a:rPr spc="-5" dirty="0"/>
              <a:t>and </a:t>
            </a:r>
            <a:r>
              <a:rPr spc="-10" dirty="0"/>
              <a:t>inflation</a:t>
            </a:r>
            <a:r>
              <a:rPr dirty="0"/>
              <a:t> expectation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4032250" cy="5080"/>
            </a:xfrm>
            <a:custGeom>
              <a:avLst/>
              <a:gdLst/>
              <a:ahLst/>
              <a:cxnLst/>
              <a:rect l="l" t="t" r="r" b="b"/>
              <a:pathLst>
                <a:path w="4032250" h="5079">
                  <a:moveTo>
                    <a:pt x="0" y="5060"/>
                  </a:moveTo>
                  <a:lnTo>
                    <a:pt x="0" y="0"/>
                  </a:lnTo>
                  <a:lnTo>
                    <a:pt x="4032046" y="0"/>
                  </a:lnTo>
                  <a:lnTo>
                    <a:pt x="4032046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47294" y="413823"/>
            <a:ext cx="3752850" cy="374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599"/>
              </a:lnSpc>
              <a:spcBef>
                <a:spcPts val="100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Consider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following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specification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(local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projection)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to estimate the 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impulse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response of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inflation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to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spending shocks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in general</a:t>
            </a:r>
            <a:r>
              <a:rPr sz="1000" spc="10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equilibrium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72679" y="969254"/>
            <a:ext cx="108204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22275" algn="l"/>
                <a:tab pos="781685" algn="l"/>
              </a:tabLst>
            </a:pPr>
            <a:r>
              <a:rPr sz="700" i="1" spc="1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700" spc="15" dirty="0">
                <a:solidFill>
                  <a:srgbClr val="414159"/>
                </a:solidFill>
                <a:latin typeface="LM Sans 8"/>
                <a:cs typeface="LM Sans 8"/>
              </a:rPr>
              <a:t>+</a:t>
            </a:r>
            <a:r>
              <a:rPr sz="700" i="1" spc="15" dirty="0">
                <a:solidFill>
                  <a:srgbClr val="414159"/>
                </a:solidFill>
                <a:latin typeface="LM Sans 8"/>
                <a:cs typeface="LM Sans 8"/>
              </a:rPr>
              <a:t>h	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0</a:t>
            </a:r>
            <a:r>
              <a:rPr sz="700" i="1" spc="-5" dirty="0">
                <a:solidFill>
                  <a:srgbClr val="414159"/>
                </a:solidFill>
                <a:latin typeface="URW Bookman"/>
                <a:cs typeface="URW Bookman"/>
              </a:rPr>
              <a:t>,</a:t>
            </a:r>
            <a:r>
              <a:rPr sz="700" i="1" spc="-5" dirty="0">
                <a:solidFill>
                  <a:srgbClr val="414159"/>
                </a:solidFill>
                <a:latin typeface="LM Sans 8"/>
                <a:cs typeface="LM Sans 8"/>
              </a:rPr>
              <a:t>h	</a:t>
            </a:r>
            <a:r>
              <a:rPr sz="700" i="1" spc="5" dirty="0">
                <a:solidFill>
                  <a:srgbClr val="414159"/>
                </a:solidFill>
                <a:latin typeface="LM Sans 8"/>
                <a:cs typeface="LM Sans 8"/>
              </a:rPr>
              <a:t>u</a:t>
            </a:r>
            <a:r>
              <a:rPr sz="700" i="1" spc="5" dirty="0">
                <a:solidFill>
                  <a:srgbClr val="414159"/>
                </a:solidFill>
                <a:latin typeface="URW Bookman"/>
                <a:cs typeface="URW Bookman"/>
              </a:rPr>
              <a:t>,</a:t>
            </a:r>
            <a:r>
              <a:rPr sz="700" i="1" spc="5" dirty="0">
                <a:solidFill>
                  <a:srgbClr val="414159"/>
                </a:solidFill>
                <a:latin typeface="LM Sans 8"/>
                <a:cs typeface="LM Sans 8"/>
              </a:rPr>
              <a:t>h</a:t>
            </a:r>
            <a:r>
              <a:rPr sz="700" i="1" spc="12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700">
              <a:latin typeface="LM Sans 8"/>
              <a:cs typeface="LM Sans 8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66594" y="898044"/>
            <a:ext cx="7429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i="1" spc="-5" dirty="0">
                <a:solidFill>
                  <a:srgbClr val="414159"/>
                </a:solidFill>
                <a:latin typeface="LM Sans 8"/>
                <a:cs typeface="LM Sans 8"/>
              </a:rPr>
              <a:t>n</a:t>
            </a:r>
            <a:endParaRPr sz="700">
              <a:latin typeface="LM Sans 8"/>
              <a:cs typeface="LM Sans 8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61514" y="981560"/>
            <a:ext cx="5969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700">
              <a:latin typeface="LM Sans 8"/>
              <a:cs typeface="LM Sans 8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14336" y="912322"/>
            <a:ext cx="17094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75590" algn="l"/>
                <a:tab pos="641985" algn="l"/>
                <a:tab pos="977900" algn="l"/>
              </a:tabLst>
            </a:pP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x	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=</a:t>
            </a:r>
            <a:r>
              <a:rPr sz="1000" spc="-6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60" dirty="0">
                <a:solidFill>
                  <a:srgbClr val="414159"/>
                </a:solidFill>
                <a:latin typeface="Verdana"/>
                <a:cs typeface="Verdana"/>
              </a:rPr>
              <a:t>β	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+</a:t>
            </a:r>
            <a:r>
              <a:rPr sz="1000" spc="-114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60" dirty="0">
                <a:solidFill>
                  <a:srgbClr val="414159"/>
                </a:solidFill>
                <a:latin typeface="Verdana"/>
                <a:cs typeface="Verdana"/>
              </a:rPr>
              <a:t>β	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(</a:t>
            </a: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u </a:t>
            </a:r>
            <a:r>
              <a:rPr sz="1000" i="1" spc="20" dirty="0">
                <a:solidFill>
                  <a:srgbClr val="414159"/>
                </a:solidFill>
                <a:latin typeface="DejaVu Sans Condensed"/>
                <a:cs typeface="DejaVu Sans Condensed"/>
              </a:rPr>
              <a:t>− </a:t>
            </a: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u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) +</a:t>
            </a:r>
            <a:r>
              <a:rPr sz="1000" spc="2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60" dirty="0">
                <a:solidFill>
                  <a:srgbClr val="414159"/>
                </a:solidFill>
                <a:latin typeface="Verdana"/>
                <a:cs typeface="Verdana"/>
              </a:rPr>
              <a:t>β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798064" y="969254"/>
            <a:ext cx="65341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77520" algn="l"/>
              </a:tabLst>
            </a:pPr>
            <a:r>
              <a:rPr sz="700" i="1" spc="60" dirty="0">
                <a:solidFill>
                  <a:srgbClr val="414159"/>
                </a:solidFill>
                <a:latin typeface="LM Sans 8"/>
                <a:cs typeface="LM Sans 8"/>
              </a:rPr>
              <a:t>g</a:t>
            </a:r>
            <a:r>
              <a:rPr sz="700" i="1" spc="-5" dirty="0">
                <a:solidFill>
                  <a:srgbClr val="414159"/>
                </a:solidFill>
                <a:latin typeface="URW Bookman"/>
                <a:cs typeface="URW Bookman"/>
              </a:rPr>
              <a:t>,</a:t>
            </a:r>
            <a:r>
              <a:rPr sz="700" i="1" spc="-5" dirty="0">
                <a:solidFill>
                  <a:srgbClr val="414159"/>
                </a:solidFill>
                <a:latin typeface="LM Sans 8"/>
                <a:cs typeface="LM Sans 8"/>
              </a:rPr>
              <a:t>h</a:t>
            </a:r>
            <a:r>
              <a:rPr sz="700" i="1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i="1" spc="6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700" i="1" dirty="0">
                <a:solidFill>
                  <a:srgbClr val="414159"/>
                </a:solidFill>
                <a:latin typeface="LM Sans 8"/>
                <a:cs typeface="LM Sans 8"/>
              </a:rPr>
              <a:t>	</a:t>
            </a:r>
            <a:r>
              <a:rPr sz="700" i="1" spc="4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+</a:t>
            </a:r>
            <a:r>
              <a:rPr sz="700" i="1" spc="-5" dirty="0">
                <a:solidFill>
                  <a:srgbClr val="414159"/>
                </a:solidFill>
                <a:latin typeface="LM Sans 8"/>
                <a:cs typeface="LM Sans 8"/>
              </a:rPr>
              <a:t>h</a:t>
            </a:r>
            <a:endParaRPr sz="700">
              <a:latin typeface="LM Sans 8"/>
              <a:cs typeface="LM Sans 8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39681" y="912322"/>
            <a:ext cx="5543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05459" algn="l"/>
              </a:tabLst>
            </a:pPr>
            <a:r>
              <a:rPr sz="1000" i="1" spc="-455" dirty="0">
                <a:solidFill>
                  <a:srgbClr val="414159"/>
                </a:solidFill>
                <a:latin typeface="LM Sans 10"/>
                <a:cs typeface="LM Sans 10"/>
              </a:rPr>
              <a:t>g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3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+</a:t>
            </a:r>
            <a:r>
              <a:rPr sz="1000" spc="-114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50" dirty="0">
                <a:solidFill>
                  <a:srgbClr val="414159"/>
                </a:solidFill>
                <a:latin typeface="Verdana"/>
                <a:cs typeface="Verdana"/>
              </a:rPr>
              <a:t>ε</a:t>
            </a:r>
            <a:r>
              <a:rPr sz="1000" i="1" dirty="0">
                <a:solidFill>
                  <a:srgbClr val="414159"/>
                </a:solidFill>
                <a:latin typeface="Verdana"/>
                <a:cs typeface="Verdana"/>
              </a:rPr>
              <a:t>	</a:t>
            </a:r>
            <a:r>
              <a:rPr sz="1000" i="1" spc="-90" dirty="0">
                <a:solidFill>
                  <a:srgbClr val="414159"/>
                </a:solidFill>
                <a:latin typeface="Verdana"/>
                <a:cs typeface="Verdana"/>
              </a:rPr>
              <a:t>,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62279" y="1415892"/>
            <a:ext cx="328422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b="1" spc="-5" dirty="0">
                <a:solidFill>
                  <a:srgbClr val="414159"/>
                </a:solidFill>
                <a:latin typeface="LM Sans 10"/>
                <a:cs typeface="LM Sans 10"/>
              </a:rPr>
              <a:t>Figure 1: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Impulse responses of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inflation and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inflation</a:t>
            </a:r>
            <a:r>
              <a:rPr sz="900" spc="-14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expectations</a:t>
            </a:r>
            <a:endParaRPr sz="900">
              <a:latin typeface="LM Sans 9"/>
              <a:cs typeface="LM Sans 9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42728" y="1773677"/>
            <a:ext cx="1532890" cy="1037590"/>
            <a:chOff x="642728" y="1773677"/>
            <a:chExt cx="1532890" cy="1037590"/>
          </a:xfrm>
        </p:grpSpPr>
        <p:sp>
          <p:nvSpPr>
            <p:cNvPr id="16" name="object 16"/>
            <p:cNvSpPr/>
            <p:nvPr/>
          </p:nvSpPr>
          <p:spPr>
            <a:xfrm>
              <a:off x="660389" y="2744653"/>
              <a:ext cx="1515110" cy="0"/>
            </a:xfrm>
            <a:custGeom>
              <a:avLst/>
              <a:gdLst/>
              <a:ahLst/>
              <a:cxnLst/>
              <a:rect l="l" t="t" r="r" b="b"/>
              <a:pathLst>
                <a:path w="1515110">
                  <a:moveTo>
                    <a:pt x="0" y="0"/>
                  </a:moveTo>
                  <a:lnTo>
                    <a:pt x="1514669" y="0"/>
                  </a:lnTo>
                </a:path>
              </a:pathLst>
            </a:custGeom>
            <a:ln w="3817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88383" y="2661765"/>
              <a:ext cx="219075" cy="115570"/>
            </a:xfrm>
            <a:custGeom>
              <a:avLst/>
              <a:gdLst/>
              <a:ahLst/>
              <a:cxnLst/>
              <a:rect l="l" t="t" r="r" b="b"/>
              <a:pathLst>
                <a:path w="219075" h="115569">
                  <a:moveTo>
                    <a:pt x="0" y="96720"/>
                  </a:moveTo>
                  <a:lnTo>
                    <a:pt x="15309" y="76381"/>
                  </a:lnTo>
                </a:path>
                <a:path w="219075" h="115569">
                  <a:moveTo>
                    <a:pt x="23019" y="66212"/>
                  </a:moveTo>
                  <a:lnTo>
                    <a:pt x="38327" y="45873"/>
                  </a:lnTo>
                </a:path>
                <a:path w="219075" h="115569">
                  <a:moveTo>
                    <a:pt x="45982" y="35704"/>
                  </a:moveTo>
                  <a:lnTo>
                    <a:pt x="61291" y="15418"/>
                  </a:lnTo>
                </a:path>
                <a:path w="219075" h="115569">
                  <a:moveTo>
                    <a:pt x="68946" y="5249"/>
                  </a:moveTo>
                  <a:lnTo>
                    <a:pt x="72936" y="0"/>
                  </a:lnTo>
                </a:path>
                <a:path w="219075" h="115569">
                  <a:moveTo>
                    <a:pt x="72936" y="0"/>
                  </a:moveTo>
                  <a:lnTo>
                    <a:pt x="85730" y="13887"/>
                  </a:lnTo>
                </a:path>
                <a:path w="219075" h="115569">
                  <a:moveTo>
                    <a:pt x="94370" y="23236"/>
                  </a:moveTo>
                  <a:lnTo>
                    <a:pt x="111592" y="41991"/>
                  </a:lnTo>
                </a:path>
                <a:path w="219075" h="115569">
                  <a:moveTo>
                    <a:pt x="120232" y="51340"/>
                  </a:moveTo>
                  <a:lnTo>
                    <a:pt x="137454" y="70040"/>
                  </a:lnTo>
                </a:path>
                <a:path w="219075" h="115569">
                  <a:moveTo>
                    <a:pt x="146147" y="79278"/>
                  </a:moveTo>
                  <a:lnTo>
                    <a:pt x="168946" y="90543"/>
                  </a:lnTo>
                </a:path>
                <a:path w="219075" h="115569">
                  <a:moveTo>
                    <a:pt x="180374" y="96228"/>
                  </a:moveTo>
                  <a:lnTo>
                    <a:pt x="203228" y="107437"/>
                  </a:lnTo>
                </a:path>
                <a:path w="219075" h="115569">
                  <a:moveTo>
                    <a:pt x="214600" y="113123"/>
                  </a:moveTo>
                  <a:lnTo>
                    <a:pt x="218756" y="115147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07139" y="2776912"/>
              <a:ext cx="20955" cy="1270"/>
            </a:xfrm>
            <a:custGeom>
              <a:avLst/>
              <a:gdLst/>
              <a:ahLst/>
              <a:cxnLst/>
              <a:rect l="l" t="t" r="r" b="b"/>
              <a:pathLst>
                <a:path w="20955" h="1269">
                  <a:moveTo>
                    <a:pt x="-2862" y="382"/>
                  </a:moveTo>
                  <a:lnTo>
                    <a:pt x="23638" y="382"/>
                  </a:lnTo>
                </a:path>
              </a:pathLst>
            </a:custGeom>
            <a:ln w="6490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40656" y="2778115"/>
              <a:ext cx="26034" cy="1270"/>
            </a:xfrm>
            <a:custGeom>
              <a:avLst/>
              <a:gdLst/>
              <a:ahLst/>
              <a:cxnLst/>
              <a:rect l="l" t="t" r="r" b="b"/>
              <a:pathLst>
                <a:path w="26034" h="1269">
                  <a:moveTo>
                    <a:pt x="-2862" y="464"/>
                  </a:moveTo>
                  <a:lnTo>
                    <a:pt x="28285" y="464"/>
                  </a:lnTo>
                </a:path>
              </a:pathLst>
            </a:custGeom>
            <a:ln w="6654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78816" y="2779482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69" h="635">
                  <a:moveTo>
                    <a:pt x="629" y="-2862"/>
                  </a:moveTo>
                  <a:lnTo>
                    <a:pt x="629" y="2916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980075" y="2779536"/>
              <a:ext cx="24130" cy="1270"/>
            </a:xfrm>
            <a:custGeom>
              <a:avLst/>
              <a:gdLst/>
              <a:ahLst/>
              <a:cxnLst/>
              <a:rect l="l" t="t" r="r" b="b"/>
              <a:pathLst>
                <a:path w="24130" h="1269">
                  <a:moveTo>
                    <a:pt x="-2862" y="601"/>
                  </a:moveTo>
                  <a:lnTo>
                    <a:pt x="26973" y="601"/>
                  </a:lnTo>
                </a:path>
              </a:pathLst>
            </a:custGeom>
            <a:ln w="6929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16928" y="2781394"/>
              <a:ext cx="25400" cy="1270"/>
            </a:xfrm>
            <a:custGeom>
              <a:avLst/>
              <a:gdLst/>
              <a:ahLst/>
              <a:cxnLst/>
              <a:rect l="l" t="t" r="r" b="b"/>
              <a:pathLst>
                <a:path w="25400" h="1269">
                  <a:moveTo>
                    <a:pt x="-2862" y="629"/>
                  </a:moveTo>
                  <a:lnTo>
                    <a:pt x="28232" y="629"/>
                  </a:lnTo>
                </a:path>
              </a:pathLst>
            </a:custGeom>
            <a:ln w="6984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54213" y="2576145"/>
              <a:ext cx="246379" cy="205740"/>
            </a:xfrm>
            <a:custGeom>
              <a:avLst/>
              <a:gdLst/>
              <a:ahLst/>
              <a:cxnLst/>
              <a:rect l="l" t="t" r="r" b="b"/>
              <a:pathLst>
                <a:path w="246380" h="205739">
                  <a:moveTo>
                    <a:pt x="0" y="205413"/>
                  </a:moveTo>
                  <a:lnTo>
                    <a:pt x="15150" y="185020"/>
                  </a:lnTo>
                </a:path>
                <a:path w="246380" h="205739">
                  <a:moveTo>
                    <a:pt x="22749" y="174796"/>
                  </a:moveTo>
                  <a:lnTo>
                    <a:pt x="37890" y="154346"/>
                  </a:lnTo>
                </a:path>
                <a:path w="246380" h="205739">
                  <a:moveTo>
                    <a:pt x="45494" y="144123"/>
                  </a:moveTo>
                  <a:lnTo>
                    <a:pt x="60635" y="123674"/>
                  </a:lnTo>
                </a:path>
                <a:path w="246380" h="205739">
                  <a:moveTo>
                    <a:pt x="68239" y="113451"/>
                  </a:moveTo>
                  <a:lnTo>
                    <a:pt x="71733" y="108692"/>
                  </a:lnTo>
                </a:path>
                <a:path w="246380" h="205739">
                  <a:moveTo>
                    <a:pt x="71733" y="108692"/>
                  </a:moveTo>
                  <a:lnTo>
                    <a:pt x="86062" y="95462"/>
                  </a:lnTo>
                </a:path>
                <a:path w="246380" h="205739">
                  <a:moveTo>
                    <a:pt x="95464" y="86877"/>
                  </a:moveTo>
                  <a:lnTo>
                    <a:pt x="114166" y="69655"/>
                  </a:lnTo>
                </a:path>
                <a:path w="246380" h="205739">
                  <a:moveTo>
                    <a:pt x="123515" y="61015"/>
                  </a:moveTo>
                  <a:lnTo>
                    <a:pt x="142213" y="43793"/>
                  </a:lnTo>
                </a:path>
                <a:path w="246380" h="205739">
                  <a:moveTo>
                    <a:pt x="153749" y="39037"/>
                  </a:moveTo>
                  <a:lnTo>
                    <a:pt x="178243" y="32147"/>
                  </a:lnTo>
                </a:path>
                <a:path w="246380" h="205739">
                  <a:moveTo>
                    <a:pt x="190543" y="28757"/>
                  </a:moveTo>
                  <a:lnTo>
                    <a:pt x="215042" y="21870"/>
                  </a:lnTo>
                </a:path>
                <a:path w="246380" h="205739">
                  <a:moveTo>
                    <a:pt x="225646" y="15144"/>
                  </a:moveTo>
                  <a:lnTo>
                    <a:pt x="246040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60389" y="2273133"/>
              <a:ext cx="1515110" cy="236220"/>
            </a:xfrm>
            <a:custGeom>
              <a:avLst/>
              <a:gdLst/>
              <a:ahLst/>
              <a:cxnLst/>
              <a:rect l="l" t="t" r="r" b="b"/>
              <a:pathLst>
                <a:path w="1515110" h="236219">
                  <a:moveTo>
                    <a:pt x="0" y="235759"/>
                  </a:moveTo>
                  <a:lnTo>
                    <a:pt x="1514669" y="235759"/>
                  </a:lnTo>
                </a:path>
                <a:path w="1515110" h="236219">
                  <a:moveTo>
                    <a:pt x="0" y="0"/>
                  </a:moveTo>
                  <a:lnTo>
                    <a:pt x="1514669" y="0"/>
                  </a:lnTo>
                </a:path>
              </a:pathLst>
            </a:custGeom>
            <a:ln w="3817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88383" y="2102219"/>
              <a:ext cx="1459230" cy="375920"/>
            </a:xfrm>
            <a:custGeom>
              <a:avLst/>
              <a:gdLst/>
              <a:ahLst/>
              <a:cxnLst/>
              <a:rect l="l" t="t" r="r" b="b"/>
              <a:pathLst>
                <a:path w="1459230" h="375919">
                  <a:moveTo>
                    <a:pt x="0" y="364245"/>
                  </a:moveTo>
                  <a:lnTo>
                    <a:pt x="72936" y="311704"/>
                  </a:lnTo>
                  <a:lnTo>
                    <a:pt x="145819" y="358395"/>
                  </a:lnTo>
                  <a:lnTo>
                    <a:pt x="218756" y="375564"/>
                  </a:lnTo>
                  <a:lnTo>
                    <a:pt x="291692" y="360366"/>
                  </a:lnTo>
                  <a:lnTo>
                    <a:pt x="364628" y="358068"/>
                  </a:lnTo>
                  <a:lnTo>
                    <a:pt x="437564" y="253746"/>
                  </a:lnTo>
                  <a:lnTo>
                    <a:pt x="510504" y="177258"/>
                  </a:lnTo>
                  <a:lnTo>
                    <a:pt x="583440" y="163535"/>
                  </a:lnTo>
                  <a:lnTo>
                    <a:pt x="656375" y="129307"/>
                  </a:lnTo>
                  <a:lnTo>
                    <a:pt x="729315" y="87970"/>
                  </a:lnTo>
                  <a:lnTo>
                    <a:pt x="802251" y="42701"/>
                  </a:lnTo>
                  <a:lnTo>
                    <a:pt x="875187" y="55713"/>
                  </a:lnTo>
                  <a:lnTo>
                    <a:pt x="948122" y="34554"/>
                  </a:lnTo>
                  <a:lnTo>
                    <a:pt x="1021058" y="58011"/>
                  </a:lnTo>
                  <a:lnTo>
                    <a:pt x="1093998" y="6998"/>
                  </a:lnTo>
                  <a:lnTo>
                    <a:pt x="1166934" y="0"/>
                  </a:lnTo>
                  <a:lnTo>
                    <a:pt x="1239870" y="70642"/>
                  </a:lnTo>
                  <a:lnTo>
                    <a:pt x="1312810" y="78347"/>
                  </a:lnTo>
                  <a:lnTo>
                    <a:pt x="1385745" y="75286"/>
                  </a:lnTo>
                  <a:lnTo>
                    <a:pt x="1458681" y="119194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88383" y="2171549"/>
              <a:ext cx="25400" cy="3175"/>
            </a:xfrm>
            <a:custGeom>
              <a:avLst/>
              <a:gdLst/>
              <a:ahLst/>
              <a:cxnLst/>
              <a:rect l="l" t="t" r="r" b="b"/>
              <a:pathLst>
                <a:path w="25400" h="3175">
                  <a:moveTo>
                    <a:pt x="-2862" y="1449"/>
                  </a:moveTo>
                  <a:lnTo>
                    <a:pt x="28122" y="1449"/>
                  </a:lnTo>
                </a:path>
              </a:pathLst>
            </a:custGeom>
            <a:ln w="8624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26327" y="2167118"/>
              <a:ext cx="25400" cy="3175"/>
            </a:xfrm>
            <a:custGeom>
              <a:avLst/>
              <a:gdLst/>
              <a:ahLst/>
              <a:cxnLst/>
              <a:rect l="l" t="t" r="r" b="b"/>
              <a:pathLst>
                <a:path w="25400" h="3175">
                  <a:moveTo>
                    <a:pt x="-2862" y="1475"/>
                  </a:moveTo>
                  <a:lnTo>
                    <a:pt x="28122" y="1475"/>
                  </a:lnTo>
                </a:path>
              </a:pathLst>
            </a:custGeom>
            <a:ln w="8677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64217" y="2166570"/>
              <a:ext cx="62865" cy="12700"/>
            </a:xfrm>
            <a:custGeom>
              <a:avLst/>
              <a:gdLst/>
              <a:ahLst/>
              <a:cxnLst/>
              <a:rect l="l" t="t" r="r" b="b"/>
              <a:pathLst>
                <a:path w="62865" h="12700">
                  <a:moveTo>
                    <a:pt x="0" y="0"/>
                  </a:moveTo>
                  <a:lnTo>
                    <a:pt x="24931" y="4921"/>
                  </a:lnTo>
                </a:path>
                <a:path w="62865" h="12700">
                  <a:moveTo>
                    <a:pt x="37453" y="7382"/>
                  </a:moveTo>
                  <a:lnTo>
                    <a:pt x="62385" y="12304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36369" y="2179091"/>
              <a:ext cx="69850" cy="1270"/>
            </a:xfrm>
            <a:custGeom>
              <a:avLst/>
              <a:gdLst/>
              <a:ahLst/>
              <a:cxnLst/>
              <a:rect l="l" t="t" r="r" b="b"/>
              <a:pathLst>
                <a:path w="69850" h="1269">
                  <a:moveTo>
                    <a:pt x="0" y="874"/>
                  </a:moveTo>
                  <a:lnTo>
                    <a:pt x="31150" y="874"/>
                  </a:lnTo>
                </a:path>
                <a:path w="69850" h="1269">
                  <a:moveTo>
                    <a:pt x="38163" y="0"/>
                  </a:moveTo>
                  <a:lnTo>
                    <a:pt x="69313" y="0"/>
                  </a:lnTo>
                </a:path>
              </a:pathLst>
            </a:custGeom>
            <a:ln w="6273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914792" y="2148968"/>
              <a:ext cx="58419" cy="26670"/>
            </a:xfrm>
            <a:custGeom>
              <a:avLst/>
              <a:gdLst/>
              <a:ahLst/>
              <a:cxnLst/>
              <a:rect l="l" t="t" r="r" b="b"/>
              <a:pathLst>
                <a:path w="58419" h="26669">
                  <a:moveTo>
                    <a:pt x="0" y="26297"/>
                  </a:moveTo>
                  <a:lnTo>
                    <a:pt x="23182" y="15799"/>
                  </a:lnTo>
                </a:path>
                <a:path w="58419" h="26669">
                  <a:moveTo>
                    <a:pt x="34775" y="10550"/>
                  </a:moveTo>
                  <a:lnTo>
                    <a:pt x="57957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981860" y="2139372"/>
              <a:ext cx="69215" cy="4445"/>
            </a:xfrm>
            <a:custGeom>
              <a:avLst/>
              <a:gdLst/>
              <a:ahLst/>
              <a:cxnLst/>
              <a:rect l="l" t="t" r="r" b="b"/>
              <a:pathLst>
                <a:path w="69215" h="4444">
                  <a:moveTo>
                    <a:pt x="0" y="4316"/>
                  </a:moveTo>
                  <a:lnTo>
                    <a:pt x="30984" y="4316"/>
                  </a:lnTo>
                </a:path>
                <a:path w="69215" h="4444">
                  <a:moveTo>
                    <a:pt x="37943" y="0"/>
                  </a:moveTo>
                  <a:lnTo>
                    <a:pt x="68928" y="0"/>
                  </a:lnTo>
                </a:path>
              </a:pathLst>
            </a:custGeom>
            <a:ln w="8624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057222" y="2109818"/>
              <a:ext cx="14604" cy="21590"/>
            </a:xfrm>
            <a:custGeom>
              <a:avLst/>
              <a:gdLst/>
              <a:ahLst/>
              <a:cxnLst/>
              <a:rect l="l" t="t" r="r" b="b"/>
              <a:pathLst>
                <a:path w="14605" h="21589">
                  <a:moveTo>
                    <a:pt x="0" y="21216"/>
                  </a:moveTo>
                  <a:lnTo>
                    <a:pt x="13996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60389" y="2037373"/>
              <a:ext cx="1515110" cy="0"/>
            </a:xfrm>
            <a:custGeom>
              <a:avLst/>
              <a:gdLst/>
              <a:ahLst/>
              <a:cxnLst/>
              <a:rect l="l" t="t" r="r" b="b"/>
              <a:pathLst>
                <a:path w="1515110">
                  <a:moveTo>
                    <a:pt x="0" y="0"/>
                  </a:moveTo>
                  <a:lnTo>
                    <a:pt x="1514669" y="0"/>
                  </a:lnTo>
                </a:path>
              </a:pathLst>
            </a:custGeom>
            <a:ln w="3817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078270" y="1941308"/>
              <a:ext cx="120650" cy="158115"/>
            </a:xfrm>
            <a:custGeom>
              <a:avLst/>
              <a:gdLst/>
              <a:ahLst/>
              <a:cxnLst/>
              <a:rect l="l" t="t" r="r" b="b"/>
              <a:pathLst>
                <a:path w="120650" h="158114">
                  <a:moveTo>
                    <a:pt x="0" y="157902"/>
                  </a:moveTo>
                  <a:lnTo>
                    <a:pt x="13996" y="136690"/>
                  </a:lnTo>
                </a:path>
                <a:path w="120650" h="158114">
                  <a:moveTo>
                    <a:pt x="21052" y="126029"/>
                  </a:moveTo>
                  <a:lnTo>
                    <a:pt x="35049" y="104866"/>
                  </a:lnTo>
                </a:path>
                <a:path w="120650" h="158114">
                  <a:moveTo>
                    <a:pt x="42101" y="94262"/>
                  </a:moveTo>
                  <a:lnTo>
                    <a:pt x="47676" y="85788"/>
                  </a:lnTo>
                </a:path>
                <a:path w="120650" h="158114">
                  <a:moveTo>
                    <a:pt x="47676" y="85788"/>
                  </a:moveTo>
                  <a:lnTo>
                    <a:pt x="57573" y="74141"/>
                  </a:lnTo>
                </a:path>
                <a:path w="120650" h="158114">
                  <a:moveTo>
                    <a:pt x="65831" y="64465"/>
                  </a:moveTo>
                  <a:lnTo>
                    <a:pt x="82289" y="45052"/>
                  </a:lnTo>
                </a:path>
                <a:path w="120650" h="158114">
                  <a:moveTo>
                    <a:pt x="90542" y="35376"/>
                  </a:moveTo>
                  <a:lnTo>
                    <a:pt x="107000" y="15967"/>
                  </a:lnTo>
                </a:path>
                <a:path w="120650" h="158114">
                  <a:moveTo>
                    <a:pt x="115257" y="6287"/>
                  </a:moveTo>
                  <a:lnTo>
                    <a:pt x="120616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198887" y="1939616"/>
              <a:ext cx="17145" cy="1905"/>
            </a:xfrm>
            <a:custGeom>
              <a:avLst/>
              <a:gdLst/>
              <a:ahLst/>
              <a:cxnLst/>
              <a:rect l="l" t="t" r="r" b="b"/>
              <a:pathLst>
                <a:path w="17144" h="1905">
                  <a:moveTo>
                    <a:pt x="-2862" y="846"/>
                  </a:moveTo>
                  <a:lnTo>
                    <a:pt x="19974" y="846"/>
                  </a:lnTo>
                </a:path>
              </a:pathLst>
            </a:custGeom>
            <a:ln w="7418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228683" y="1935896"/>
              <a:ext cx="25400" cy="2540"/>
            </a:xfrm>
            <a:custGeom>
              <a:avLst/>
              <a:gdLst/>
              <a:ahLst/>
              <a:cxnLst/>
              <a:rect l="l" t="t" r="r" b="b"/>
              <a:pathLst>
                <a:path w="25400" h="2539">
                  <a:moveTo>
                    <a:pt x="-2862" y="1256"/>
                  </a:moveTo>
                  <a:lnTo>
                    <a:pt x="28121" y="1256"/>
                  </a:lnTo>
                </a:path>
              </a:pathLst>
            </a:custGeom>
            <a:ln w="8239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266627" y="1856726"/>
              <a:ext cx="199390" cy="78105"/>
            </a:xfrm>
            <a:custGeom>
              <a:avLst/>
              <a:gdLst/>
              <a:ahLst/>
              <a:cxnLst/>
              <a:rect l="l" t="t" r="r" b="b"/>
              <a:pathLst>
                <a:path w="199390" h="78105">
                  <a:moveTo>
                    <a:pt x="0" y="77915"/>
                  </a:moveTo>
                  <a:lnTo>
                    <a:pt x="5195" y="77420"/>
                  </a:lnTo>
                </a:path>
                <a:path w="199390" h="78105">
                  <a:moveTo>
                    <a:pt x="5195" y="77420"/>
                  </a:moveTo>
                  <a:lnTo>
                    <a:pt x="25042" y="73594"/>
                  </a:lnTo>
                </a:path>
                <a:path w="199390" h="78105">
                  <a:moveTo>
                    <a:pt x="37563" y="71133"/>
                  </a:moveTo>
                  <a:lnTo>
                    <a:pt x="62495" y="66321"/>
                  </a:lnTo>
                </a:path>
                <a:path w="199390" h="78105">
                  <a:moveTo>
                    <a:pt x="75016" y="63860"/>
                  </a:moveTo>
                  <a:lnTo>
                    <a:pt x="78131" y="63259"/>
                  </a:lnTo>
                </a:path>
                <a:path w="199390" h="78105">
                  <a:moveTo>
                    <a:pt x="78131" y="63259"/>
                  </a:moveTo>
                  <a:lnTo>
                    <a:pt x="98145" y="53473"/>
                  </a:lnTo>
                </a:path>
                <a:path w="199390" h="78105">
                  <a:moveTo>
                    <a:pt x="109571" y="47840"/>
                  </a:moveTo>
                  <a:lnTo>
                    <a:pt x="132426" y="36688"/>
                  </a:lnTo>
                </a:path>
                <a:path w="199390" h="78105">
                  <a:moveTo>
                    <a:pt x="143852" y="31055"/>
                  </a:moveTo>
                  <a:lnTo>
                    <a:pt x="151071" y="27556"/>
                  </a:lnTo>
                </a:path>
                <a:path w="199390" h="78105">
                  <a:moveTo>
                    <a:pt x="151071" y="27556"/>
                  </a:moveTo>
                  <a:lnTo>
                    <a:pt x="166212" y="18918"/>
                  </a:lnTo>
                </a:path>
                <a:path w="199390" h="78105">
                  <a:moveTo>
                    <a:pt x="177258" y="12578"/>
                  </a:moveTo>
                  <a:lnTo>
                    <a:pt x="199349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60389" y="1801666"/>
              <a:ext cx="1515110" cy="0"/>
            </a:xfrm>
            <a:custGeom>
              <a:avLst/>
              <a:gdLst/>
              <a:ahLst/>
              <a:cxnLst/>
              <a:rect l="l" t="t" r="r" b="b"/>
              <a:pathLst>
                <a:path w="1515110">
                  <a:moveTo>
                    <a:pt x="0" y="0"/>
                  </a:moveTo>
                  <a:lnTo>
                    <a:pt x="1514669" y="0"/>
                  </a:lnTo>
                </a:path>
              </a:pathLst>
            </a:custGeom>
            <a:ln w="3817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477075" y="1842623"/>
              <a:ext cx="86995" cy="27940"/>
            </a:xfrm>
            <a:custGeom>
              <a:avLst/>
              <a:gdLst/>
              <a:ahLst/>
              <a:cxnLst/>
              <a:rect l="l" t="t" r="r" b="b"/>
              <a:pathLst>
                <a:path w="86994" h="27939">
                  <a:moveTo>
                    <a:pt x="0" y="7762"/>
                  </a:moveTo>
                  <a:lnTo>
                    <a:pt x="13559" y="0"/>
                  </a:lnTo>
                </a:path>
                <a:path w="86994" h="27939">
                  <a:moveTo>
                    <a:pt x="13559" y="0"/>
                  </a:moveTo>
                  <a:lnTo>
                    <a:pt x="22744" y="3494"/>
                  </a:lnTo>
                </a:path>
                <a:path w="86994" h="27939">
                  <a:moveTo>
                    <a:pt x="34607" y="8036"/>
                  </a:moveTo>
                  <a:lnTo>
                    <a:pt x="58390" y="17058"/>
                  </a:lnTo>
                </a:path>
                <a:path w="86994" h="27939">
                  <a:moveTo>
                    <a:pt x="70311" y="21591"/>
                  </a:moveTo>
                  <a:lnTo>
                    <a:pt x="86495" y="27772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563570" y="1870396"/>
              <a:ext cx="8255" cy="1270"/>
            </a:xfrm>
            <a:custGeom>
              <a:avLst/>
              <a:gdLst/>
              <a:ahLst/>
              <a:cxnLst/>
              <a:rect l="l" t="t" r="r" b="b"/>
              <a:pathLst>
                <a:path w="8255" h="1269">
                  <a:moveTo>
                    <a:pt x="-2862" y="463"/>
                  </a:moveTo>
                  <a:lnTo>
                    <a:pt x="10899" y="463"/>
                  </a:lnTo>
                </a:path>
              </a:pathLst>
            </a:custGeom>
            <a:ln w="6653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584291" y="1872799"/>
              <a:ext cx="25400" cy="3175"/>
            </a:xfrm>
            <a:custGeom>
              <a:avLst/>
              <a:gdLst/>
              <a:ahLst/>
              <a:cxnLst/>
              <a:rect l="l" t="t" r="r" b="b"/>
              <a:pathLst>
                <a:path w="25400" h="3175">
                  <a:moveTo>
                    <a:pt x="-2862" y="1477"/>
                  </a:moveTo>
                  <a:lnTo>
                    <a:pt x="28121" y="1477"/>
                  </a:lnTo>
                </a:path>
              </a:pathLst>
            </a:custGeom>
            <a:ln w="8681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622182" y="1877173"/>
              <a:ext cx="14604" cy="1905"/>
            </a:xfrm>
            <a:custGeom>
              <a:avLst/>
              <a:gdLst/>
              <a:ahLst/>
              <a:cxnLst/>
              <a:rect l="l" t="t" r="r" b="b"/>
              <a:pathLst>
                <a:path w="14605" h="1905">
                  <a:moveTo>
                    <a:pt x="-2862" y="848"/>
                  </a:moveTo>
                  <a:lnTo>
                    <a:pt x="17186" y="848"/>
                  </a:lnTo>
                </a:path>
              </a:pathLst>
            </a:custGeom>
            <a:ln w="7422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636506" y="1840926"/>
              <a:ext cx="137160" cy="60325"/>
            </a:xfrm>
            <a:custGeom>
              <a:avLst/>
              <a:gdLst/>
              <a:ahLst/>
              <a:cxnLst/>
              <a:rect l="l" t="t" r="r" b="b"/>
              <a:pathLst>
                <a:path w="137160" h="60325">
                  <a:moveTo>
                    <a:pt x="0" y="37943"/>
                  </a:moveTo>
                  <a:lnTo>
                    <a:pt x="10550" y="41115"/>
                  </a:lnTo>
                </a:path>
                <a:path w="137160" h="60325">
                  <a:moveTo>
                    <a:pt x="22744" y="44778"/>
                  </a:moveTo>
                  <a:lnTo>
                    <a:pt x="47128" y="52156"/>
                  </a:lnTo>
                </a:path>
                <a:path w="137160" h="60325">
                  <a:moveTo>
                    <a:pt x="59323" y="55877"/>
                  </a:moveTo>
                  <a:lnTo>
                    <a:pt x="72935" y="59977"/>
                  </a:lnTo>
                </a:path>
                <a:path w="137160" h="60325">
                  <a:moveTo>
                    <a:pt x="72935" y="59977"/>
                  </a:moveTo>
                  <a:lnTo>
                    <a:pt x="81087" y="52324"/>
                  </a:lnTo>
                </a:path>
                <a:path w="137160" h="60325">
                  <a:moveTo>
                    <a:pt x="90378" y="43576"/>
                  </a:moveTo>
                  <a:lnTo>
                    <a:pt x="108913" y="26133"/>
                  </a:lnTo>
                </a:path>
                <a:path w="137160" h="60325">
                  <a:moveTo>
                    <a:pt x="118156" y="17438"/>
                  </a:moveTo>
                  <a:lnTo>
                    <a:pt x="136690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782492" y="1832289"/>
              <a:ext cx="25400" cy="2540"/>
            </a:xfrm>
            <a:custGeom>
              <a:avLst/>
              <a:gdLst/>
              <a:ahLst/>
              <a:cxnLst/>
              <a:rect l="l" t="t" r="r" b="b"/>
              <a:pathLst>
                <a:path w="25400" h="2539">
                  <a:moveTo>
                    <a:pt x="-2862" y="1256"/>
                  </a:moveTo>
                  <a:lnTo>
                    <a:pt x="28174" y="1256"/>
                  </a:lnTo>
                </a:path>
              </a:pathLst>
            </a:custGeom>
            <a:ln w="8239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820488" y="1836058"/>
              <a:ext cx="25400" cy="2540"/>
            </a:xfrm>
            <a:custGeom>
              <a:avLst/>
              <a:gdLst/>
              <a:ahLst/>
              <a:cxnLst/>
              <a:rect l="l" t="t" r="r" b="b"/>
              <a:pathLst>
                <a:path w="25400" h="2539">
                  <a:moveTo>
                    <a:pt x="-2862" y="1259"/>
                  </a:moveTo>
                  <a:lnTo>
                    <a:pt x="28179" y="1259"/>
                  </a:lnTo>
                </a:path>
              </a:pathLst>
            </a:custGeom>
            <a:ln w="8244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310478" y="1841912"/>
              <a:ext cx="836930" cy="727075"/>
            </a:xfrm>
            <a:custGeom>
              <a:avLst/>
              <a:gdLst/>
              <a:ahLst/>
              <a:cxnLst/>
              <a:rect l="l" t="t" r="r" b="b"/>
              <a:pathLst>
                <a:path w="836930" h="727075">
                  <a:moveTo>
                    <a:pt x="546916" y="0"/>
                  </a:moveTo>
                  <a:lnTo>
                    <a:pt x="563537" y="19245"/>
                  </a:lnTo>
                </a:path>
                <a:path w="836930" h="727075">
                  <a:moveTo>
                    <a:pt x="571848" y="28868"/>
                  </a:moveTo>
                  <a:lnTo>
                    <a:pt x="588526" y="48114"/>
                  </a:lnTo>
                </a:path>
                <a:path w="836930" h="727075">
                  <a:moveTo>
                    <a:pt x="596837" y="57737"/>
                  </a:moveTo>
                  <a:lnTo>
                    <a:pt x="613511" y="76978"/>
                  </a:lnTo>
                </a:path>
                <a:path w="836930" h="727075">
                  <a:moveTo>
                    <a:pt x="623898" y="82938"/>
                  </a:moveTo>
                  <a:lnTo>
                    <a:pt x="648941" y="87259"/>
                  </a:lnTo>
                </a:path>
                <a:path w="836930" h="727075">
                  <a:moveTo>
                    <a:pt x="661515" y="89446"/>
                  </a:moveTo>
                  <a:lnTo>
                    <a:pt x="686557" y="93820"/>
                  </a:lnTo>
                </a:path>
                <a:path w="836930" h="727075">
                  <a:moveTo>
                    <a:pt x="699079" y="92729"/>
                  </a:moveTo>
                  <a:lnTo>
                    <a:pt x="723900" y="87422"/>
                  </a:lnTo>
                </a:path>
                <a:path w="836930" h="727075">
                  <a:moveTo>
                    <a:pt x="736368" y="84745"/>
                  </a:moveTo>
                  <a:lnTo>
                    <a:pt x="761243" y="79386"/>
                  </a:lnTo>
                </a:path>
                <a:path w="836930" h="727075">
                  <a:moveTo>
                    <a:pt x="771303" y="85673"/>
                  </a:moveTo>
                  <a:lnTo>
                    <a:pt x="790275" y="102621"/>
                  </a:lnTo>
                </a:path>
                <a:path w="836930" h="727075">
                  <a:moveTo>
                    <a:pt x="799791" y="111100"/>
                  </a:moveTo>
                  <a:lnTo>
                    <a:pt x="818763" y="127995"/>
                  </a:lnTo>
                </a:path>
                <a:path w="836930" h="727075">
                  <a:moveTo>
                    <a:pt x="828276" y="136469"/>
                  </a:moveTo>
                  <a:lnTo>
                    <a:pt x="836586" y="143905"/>
                  </a:lnTo>
                </a:path>
                <a:path w="836930" h="727075">
                  <a:moveTo>
                    <a:pt x="0" y="726632"/>
                  </a:moveTo>
                  <a:lnTo>
                    <a:pt x="20451" y="711432"/>
                  </a:lnTo>
                </a:path>
                <a:path w="836930" h="727075">
                  <a:moveTo>
                    <a:pt x="30675" y="703832"/>
                  </a:moveTo>
                  <a:lnTo>
                    <a:pt x="34280" y="701155"/>
                  </a:lnTo>
                </a:path>
                <a:path w="836930" h="727075">
                  <a:moveTo>
                    <a:pt x="34280" y="701155"/>
                  </a:moveTo>
                  <a:lnTo>
                    <a:pt x="51887" y="689836"/>
                  </a:lnTo>
                </a:path>
                <a:path w="836930" h="727075">
                  <a:moveTo>
                    <a:pt x="62605" y="682948"/>
                  </a:moveTo>
                  <a:lnTo>
                    <a:pt x="83981" y="669167"/>
                  </a:lnTo>
                </a:path>
                <a:path w="836930" h="727075">
                  <a:moveTo>
                    <a:pt x="94699" y="662279"/>
                  </a:moveTo>
                  <a:lnTo>
                    <a:pt x="107220" y="654243"/>
                  </a:lnTo>
                </a:path>
                <a:path w="836930" h="727075">
                  <a:moveTo>
                    <a:pt x="107220" y="654243"/>
                  </a:moveTo>
                  <a:lnTo>
                    <a:pt x="116022" y="648393"/>
                  </a:lnTo>
                </a:path>
                <a:path w="836930" h="727075">
                  <a:moveTo>
                    <a:pt x="126572" y="641284"/>
                  </a:moveTo>
                  <a:lnTo>
                    <a:pt x="147735" y="627124"/>
                  </a:lnTo>
                </a:path>
                <a:path w="836930" h="727075">
                  <a:moveTo>
                    <a:pt x="158286" y="620015"/>
                  </a:moveTo>
                  <a:lnTo>
                    <a:pt x="179445" y="605854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502497" y="2446344"/>
              <a:ext cx="26034" cy="635"/>
            </a:xfrm>
            <a:custGeom>
              <a:avLst/>
              <a:gdLst/>
              <a:ahLst/>
              <a:cxnLst/>
              <a:rect l="l" t="t" r="r" b="b"/>
              <a:pathLst>
                <a:path w="26034" h="635">
                  <a:moveTo>
                    <a:pt x="-2862" y="300"/>
                  </a:moveTo>
                  <a:lnTo>
                    <a:pt x="28289" y="300"/>
                  </a:lnTo>
                </a:path>
              </a:pathLst>
            </a:custGeom>
            <a:ln w="6326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540662" y="2445469"/>
              <a:ext cx="23495" cy="635"/>
            </a:xfrm>
            <a:custGeom>
              <a:avLst/>
              <a:gdLst/>
              <a:ahLst/>
              <a:cxnLst/>
              <a:rect l="l" t="t" r="r" b="b"/>
              <a:pathLst>
                <a:path w="23494" h="635">
                  <a:moveTo>
                    <a:pt x="-2862" y="273"/>
                  </a:moveTo>
                  <a:lnTo>
                    <a:pt x="25771" y="273"/>
                  </a:lnTo>
                </a:path>
              </a:pathLst>
            </a:custGeom>
            <a:ln w="6273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563570" y="2364934"/>
              <a:ext cx="365125" cy="80645"/>
            </a:xfrm>
            <a:custGeom>
              <a:avLst/>
              <a:gdLst/>
              <a:ahLst/>
              <a:cxnLst/>
              <a:rect l="l" t="t" r="r" b="b"/>
              <a:pathLst>
                <a:path w="365125" h="80644">
                  <a:moveTo>
                    <a:pt x="0" y="80535"/>
                  </a:moveTo>
                  <a:lnTo>
                    <a:pt x="2076" y="79059"/>
                  </a:lnTo>
                </a:path>
                <a:path w="365125" h="80644">
                  <a:moveTo>
                    <a:pt x="12521" y="71786"/>
                  </a:moveTo>
                  <a:lnTo>
                    <a:pt x="33353" y="57299"/>
                  </a:lnTo>
                </a:path>
                <a:path w="365125" h="80644">
                  <a:moveTo>
                    <a:pt x="43797" y="50027"/>
                  </a:moveTo>
                  <a:lnTo>
                    <a:pt x="64735" y="35482"/>
                  </a:lnTo>
                </a:path>
                <a:path w="365125" h="80644">
                  <a:moveTo>
                    <a:pt x="75507" y="30618"/>
                  </a:moveTo>
                  <a:lnTo>
                    <a:pt x="99564" y="38818"/>
                  </a:lnTo>
                </a:path>
                <a:path w="365125" h="80644">
                  <a:moveTo>
                    <a:pt x="111647" y="42918"/>
                  </a:moveTo>
                  <a:lnTo>
                    <a:pt x="135705" y="51123"/>
                  </a:lnTo>
                </a:path>
                <a:path w="365125" h="80644">
                  <a:moveTo>
                    <a:pt x="147678" y="53800"/>
                  </a:moveTo>
                  <a:lnTo>
                    <a:pt x="170803" y="43192"/>
                  </a:lnTo>
                </a:path>
                <a:path w="365125" h="80644">
                  <a:moveTo>
                    <a:pt x="182343" y="37890"/>
                  </a:moveTo>
                  <a:lnTo>
                    <a:pt x="205468" y="27335"/>
                  </a:lnTo>
                </a:path>
                <a:path w="365125" h="80644">
                  <a:moveTo>
                    <a:pt x="217061" y="22033"/>
                  </a:moveTo>
                  <a:lnTo>
                    <a:pt x="218811" y="21216"/>
                  </a:lnTo>
                </a:path>
                <a:path w="365125" h="80644">
                  <a:moveTo>
                    <a:pt x="218811" y="21216"/>
                  </a:moveTo>
                  <a:lnTo>
                    <a:pt x="241392" y="14650"/>
                  </a:lnTo>
                </a:path>
                <a:path w="365125" h="80644">
                  <a:moveTo>
                    <a:pt x="253582" y="11098"/>
                  </a:moveTo>
                  <a:lnTo>
                    <a:pt x="278024" y="3989"/>
                  </a:lnTo>
                </a:path>
                <a:path w="365125" h="80644">
                  <a:moveTo>
                    <a:pt x="290214" y="437"/>
                  </a:moveTo>
                  <a:lnTo>
                    <a:pt x="291747" y="0"/>
                  </a:lnTo>
                </a:path>
                <a:path w="365125" h="80644">
                  <a:moveTo>
                    <a:pt x="291747" y="0"/>
                  </a:moveTo>
                  <a:lnTo>
                    <a:pt x="310555" y="14708"/>
                  </a:lnTo>
                </a:path>
                <a:path w="365125" h="80644">
                  <a:moveTo>
                    <a:pt x="320562" y="22523"/>
                  </a:moveTo>
                  <a:lnTo>
                    <a:pt x="340625" y="38217"/>
                  </a:lnTo>
                </a:path>
                <a:path w="365125" h="80644">
                  <a:moveTo>
                    <a:pt x="350686" y="46033"/>
                  </a:moveTo>
                  <a:lnTo>
                    <a:pt x="364682" y="56968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928253" y="2421902"/>
              <a:ext cx="8255" cy="635"/>
            </a:xfrm>
            <a:custGeom>
              <a:avLst/>
              <a:gdLst/>
              <a:ahLst/>
              <a:cxnLst/>
              <a:rect l="l" t="t" r="r" b="b"/>
              <a:pathLst>
                <a:path w="8255" h="635">
                  <a:moveTo>
                    <a:pt x="-2862" y="165"/>
                  </a:moveTo>
                  <a:lnTo>
                    <a:pt x="10519" y="165"/>
                  </a:lnTo>
                </a:path>
              </a:pathLst>
            </a:custGeom>
            <a:ln w="6057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948647" y="2422671"/>
              <a:ext cx="26034" cy="1270"/>
            </a:xfrm>
            <a:custGeom>
              <a:avLst/>
              <a:gdLst/>
              <a:ahLst/>
              <a:cxnLst/>
              <a:rect l="l" t="t" r="r" b="b"/>
              <a:pathLst>
                <a:path w="26035" h="1269">
                  <a:moveTo>
                    <a:pt x="-2862" y="492"/>
                  </a:moveTo>
                  <a:lnTo>
                    <a:pt x="28285" y="492"/>
                  </a:lnTo>
                </a:path>
              </a:pathLst>
            </a:custGeom>
            <a:ln w="6711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986812" y="2424147"/>
              <a:ext cx="14604" cy="635"/>
            </a:xfrm>
            <a:custGeom>
              <a:avLst/>
              <a:gdLst/>
              <a:ahLst/>
              <a:cxnLst/>
              <a:rect l="l" t="t" r="r" b="b"/>
              <a:pathLst>
                <a:path w="14605" h="635">
                  <a:moveTo>
                    <a:pt x="-2862" y="273"/>
                  </a:moveTo>
                  <a:lnTo>
                    <a:pt x="17244" y="273"/>
                  </a:lnTo>
                </a:path>
              </a:pathLst>
            </a:custGeom>
            <a:ln w="6273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001193" y="2424695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30" h="1905">
                  <a:moveTo>
                    <a:pt x="-2862" y="711"/>
                  </a:moveTo>
                  <a:lnTo>
                    <a:pt x="13851" y="711"/>
                  </a:lnTo>
                </a:path>
              </a:pathLst>
            </a:custGeom>
            <a:ln w="7148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024813" y="2427809"/>
              <a:ext cx="25400" cy="3810"/>
            </a:xfrm>
            <a:custGeom>
              <a:avLst/>
              <a:gdLst/>
              <a:ahLst/>
              <a:cxnLst/>
              <a:rect l="l" t="t" r="r" b="b"/>
              <a:pathLst>
                <a:path w="25400" h="3810">
                  <a:moveTo>
                    <a:pt x="0" y="0"/>
                  </a:moveTo>
                  <a:lnTo>
                    <a:pt x="25201" y="3335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062646" y="2432784"/>
              <a:ext cx="12065" cy="1905"/>
            </a:xfrm>
            <a:custGeom>
              <a:avLst/>
              <a:gdLst/>
              <a:ahLst/>
              <a:cxnLst/>
              <a:rect l="l" t="t" r="r" b="b"/>
              <a:pathLst>
                <a:path w="12064" h="1905">
                  <a:moveTo>
                    <a:pt x="-2862" y="737"/>
                  </a:moveTo>
                  <a:lnTo>
                    <a:pt x="14345" y="737"/>
                  </a:lnTo>
                </a:path>
              </a:pathLst>
            </a:custGeom>
            <a:ln w="7201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074129" y="2434260"/>
              <a:ext cx="73025" cy="22860"/>
            </a:xfrm>
            <a:custGeom>
              <a:avLst/>
              <a:gdLst/>
              <a:ahLst/>
              <a:cxnLst/>
              <a:rect l="l" t="t" r="r" b="b"/>
              <a:pathLst>
                <a:path w="73025" h="22860">
                  <a:moveTo>
                    <a:pt x="0" y="0"/>
                  </a:moveTo>
                  <a:lnTo>
                    <a:pt x="13228" y="4100"/>
                  </a:lnTo>
                </a:path>
                <a:path w="73025" h="22860">
                  <a:moveTo>
                    <a:pt x="25369" y="7873"/>
                  </a:moveTo>
                  <a:lnTo>
                    <a:pt x="49642" y="15472"/>
                  </a:lnTo>
                </a:path>
                <a:path w="73025" h="22860">
                  <a:moveTo>
                    <a:pt x="61837" y="19245"/>
                  </a:moveTo>
                  <a:lnTo>
                    <a:pt x="72935" y="22691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42728" y="1773677"/>
              <a:ext cx="17780" cy="1037590"/>
            </a:xfrm>
            <a:custGeom>
              <a:avLst/>
              <a:gdLst/>
              <a:ahLst/>
              <a:cxnLst/>
              <a:rect l="l" t="t" r="r" b="b"/>
              <a:pathLst>
                <a:path w="17779" h="1037589">
                  <a:moveTo>
                    <a:pt x="17660" y="1037516"/>
                  </a:moveTo>
                  <a:lnTo>
                    <a:pt x="17660" y="0"/>
                  </a:lnTo>
                </a:path>
                <a:path w="17779" h="1037589">
                  <a:moveTo>
                    <a:pt x="17660" y="970975"/>
                  </a:moveTo>
                  <a:lnTo>
                    <a:pt x="0" y="970975"/>
                  </a:lnTo>
                </a:path>
                <a:path w="17779" h="1037589">
                  <a:moveTo>
                    <a:pt x="17660" y="735215"/>
                  </a:moveTo>
                  <a:lnTo>
                    <a:pt x="0" y="735215"/>
                  </a:lnTo>
                </a:path>
                <a:path w="17779" h="1037589">
                  <a:moveTo>
                    <a:pt x="17660" y="499455"/>
                  </a:moveTo>
                  <a:lnTo>
                    <a:pt x="0" y="499455"/>
                  </a:lnTo>
                </a:path>
                <a:path w="17779" h="1037589">
                  <a:moveTo>
                    <a:pt x="17660" y="263696"/>
                  </a:moveTo>
                  <a:lnTo>
                    <a:pt x="0" y="263696"/>
                  </a:lnTo>
                </a:path>
                <a:path w="17779" h="1037589">
                  <a:moveTo>
                    <a:pt x="17660" y="27989"/>
                  </a:moveTo>
                  <a:lnTo>
                    <a:pt x="0" y="2798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567021" y="2688348"/>
            <a:ext cx="69850" cy="113030"/>
          </a:xfrm>
          <a:prstGeom prst="rect">
            <a:avLst/>
          </a:prstGeom>
        </p:spPr>
        <p:txBody>
          <a:bodyPr vert="vert270" wrap="square" lIns="0" tIns="88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350" dirty="0">
                <a:latin typeface="Arial"/>
                <a:cs typeface="Arial"/>
              </a:rPr>
              <a:t>−1.5</a:t>
            </a:r>
            <a:endParaRPr sz="35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67021" y="2471009"/>
            <a:ext cx="69850" cy="76200"/>
          </a:xfrm>
          <a:prstGeom prst="rect">
            <a:avLst/>
          </a:prstGeom>
        </p:spPr>
        <p:txBody>
          <a:bodyPr vert="vert270" wrap="square" lIns="0" tIns="88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350" dirty="0">
                <a:latin typeface="Arial"/>
                <a:cs typeface="Arial"/>
              </a:rPr>
              <a:t>−1</a:t>
            </a:r>
            <a:endParaRPr sz="35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96753" y="2171453"/>
            <a:ext cx="140335" cy="242570"/>
          </a:xfrm>
          <a:prstGeom prst="rect">
            <a:avLst/>
          </a:prstGeom>
        </p:spPr>
        <p:txBody>
          <a:bodyPr vert="vert270" wrap="square" lIns="0" tIns="12700" rIns="0" bIns="0" rtlCol="0">
            <a:spAutoFit/>
          </a:bodyPr>
          <a:lstStyle/>
          <a:p>
            <a:pPr algn="ctr">
              <a:lnSpc>
                <a:spcPts val="530"/>
              </a:lnSpc>
              <a:spcBef>
                <a:spcPts val="100"/>
              </a:spcBef>
            </a:pPr>
            <a:r>
              <a:rPr sz="450" spc="10" dirty="0">
                <a:latin typeface="Arial"/>
                <a:cs typeface="Arial"/>
              </a:rPr>
              <a:t>Inflation</a:t>
            </a:r>
            <a:endParaRPr sz="450">
              <a:latin typeface="Arial"/>
              <a:cs typeface="Arial"/>
            </a:endParaRPr>
          </a:p>
          <a:p>
            <a:pPr marL="38100" algn="ctr">
              <a:lnSpc>
                <a:spcPts val="409"/>
              </a:lnSpc>
            </a:pPr>
            <a:r>
              <a:rPr sz="350" spc="-5" dirty="0">
                <a:latin typeface="Arial"/>
                <a:cs typeface="Arial"/>
              </a:rPr>
              <a:t>−.5</a:t>
            </a:r>
            <a:endParaRPr sz="35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567021" y="2012393"/>
            <a:ext cx="69850" cy="50165"/>
          </a:xfrm>
          <a:prstGeom prst="rect">
            <a:avLst/>
          </a:prstGeom>
        </p:spPr>
        <p:txBody>
          <a:bodyPr vert="vert270" wrap="square" lIns="0" tIns="88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350" dirty="0">
                <a:latin typeface="Arial"/>
                <a:cs typeface="Arial"/>
              </a:rPr>
              <a:t>0</a:t>
            </a:r>
            <a:endParaRPr sz="35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567021" y="1770546"/>
            <a:ext cx="69850" cy="62865"/>
          </a:xfrm>
          <a:prstGeom prst="rect">
            <a:avLst/>
          </a:prstGeom>
        </p:spPr>
        <p:txBody>
          <a:bodyPr vert="vert270" wrap="square" lIns="0" tIns="88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350" dirty="0">
                <a:latin typeface="Arial"/>
                <a:cs typeface="Arial"/>
              </a:rPr>
              <a:t>.5</a:t>
            </a:r>
            <a:endParaRPr sz="350">
              <a:latin typeface="Arial"/>
              <a:cs typeface="Aria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660389" y="2811193"/>
            <a:ext cx="1515110" cy="17780"/>
          </a:xfrm>
          <a:custGeom>
            <a:avLst/>
            <a:gdLst/>
            <a:ahLst/>
            <a:cxnLst/>
            <a:rect l="l" t="t" r="r" b="b"/>
            <a:pathLst>
              <a:path w="1515110" h="17780">
                <a:moveTo>
                  <a:pt x="0" y="0"/>
                </a:moveTo>
                <a:lnTo>
                  <a:pt x="1514669" y="0"/>
                </a:lnTo>
              </a:path>
              <a:path w="1515110" h="17780">
                <a:moveTo>
                  <a:pt x="27993" y="0"/>
                </a:moveTo>
                <a:lnTo>
                  <a:pt x="27993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/>
          <p:nvPr/>
        </p:nvSpPr>
        <p:spPr>
          <a:xfrm>
            <a:off x="663401" y="2811780"/>
            <a:ext cx="50165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0</a:t>
            </a:r>
            <a:endParaRPr sz="350">
              <a:latin typeface="Arial"/>
              <a:cs typeface="Arial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1053069" y="2811193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 txBox="1"/>
          <p:nvPr/>
        </p:nvSpPr>
        <p:spPr>
          <a:xfrm>
            <a:off x="1028086" y="2811780"/>
            <a:ext cx="50165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5</a:t>
            </a:r>
            <a:endParaRPr sz="350">
              <a:latin typeface="Arial"/>
              <a:cs typeface="Arial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1417751" y="2811193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1380486" y="2811780"/>
            <a:ext cx="74930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10</a:t>
            </a:r>
            <a:endParaRPr sz="350">
              <a:latin typeface="Arial"/>
              <a:cs typeface="Arial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1782434" y="2811193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 txBox="1"/>
          <p:nvPr/>
        </p:nvSpPr>
        <p:spPr>
          <a:xfrm>
            <a:off x="1745174" y="2811780"/>
            <a:ext cx="74930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15</a:t>
            </a:r>
            <a:endParaRPr sz="350">
              <a:latin typeface="Arial"/>
              <a:cs typeface="Arial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2147064" y="2811193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 txBox="1"/>
          <p:nvPr/>
        </p:nvSpPr>
        <p:spPr>
          <a:xfrm>
            <a:off x="2109803" y="2811780"/>
            <a:ext cx="74930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20</a:t>
            </a:r>
            <a:endParaRPr sz="350">
              <a:latin typeface="Arial"/>
              <a:cs typeface="Arial"/>
            </a:endParaRPr>
          </a:p>
        </p:txBody>
      </p:sp>
      <p:grpSp>
        <p:nvGrpSpPr>
          <p:cNvPr id="73" name="object 73"/>
          <p:cNvGrpSpPr/>
          <p:nvPr/>
        </p:nvGrpSpPr>
        <p:grpSpPr>
          <a:xfrm>
            <a:off x="2517566" y="1772407"/>
            <a:ext cx="1536065" cy="1040130"/>
            <a:chOff x="2517566" y="1772407"/>
            <a:chExt cx="1536065" cy="1040130"/>
          </a:xfrm>
        </p:grpSpPr>
        <p:sp>
          <p:nvSpPr>
            <p:cNvPr id="74" name="object 74"/>
            <p:cNvSpPr/>
            <p:nvPr/>
          </p:nvSpPr>
          <p:spPr>
            <a:xfrm>
              <a:off x="2536496" y="2726883"/>
              <a:ext cx="1515110" cy="0"/>
            </a:xfrm>
            <a:custGeom>
              <a:avLst/>
              <a:gdLst/>
              <a:ahLst/>
              <a:cxnLst/>
              <a:rect l="l" t="t" r="r" b="b"/>
              <a:pathLst>
                <a:path w="1515110">
                  <a:moveTo>
                    <a:pt x="0" y="0"/>
                  </a:moveTo>
                  <a:lnTo>
                    <a:pt x="1514669" y="0"/>
                  </a:lnTo>
                </a:path>
              </a:pathLst>
            </a:custGeom>
            <a:ln w="3817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564490" y="2556021"/>
              <a:ext cx="549910" cy="227329"/>
            </a:xfrm>
            <a:custGeom>
              <a:avLst/>
              <a:gdLst/>
              <a:ahLst/>
              <a:cxnLst/>
              <a:rect l="l" t="t" r="r" b="b"/>
              <a:pathLst>
                <a:path w="549910" h="227330">
                  <a:moveTo>
                    <a:pt x="0" y="227178"/>
                  </a:moveTo>
                  <a:lnTo>
                    <a:pt x="21925" y="214274"/>
                  </a:lnTo>
                </a:path>
                <a:path w="549910" h="227330">
                  <a:moveTo>
                    <a:pt x="32915" y="207767"/>
                  </a:moveTo>
                  <a:lnTo>
                    <a:pt x="54785" y="194864"/>
                  </a:lnTo>
                </a:path>
                <a:path w="549910" h="227330">
                  <a:moveTo>
                    <a:pt x="65774" y="188413"/>
                  </a:moveTo>
                  <a:lnTo>
                    <a:pt x="72936" y="184202"/>
                  </a:lnTo>
                </a:path>
                <a:path w="549910" h="227330">
                  <a:moveTo>
                    <a:pt x="72936" y="184202"/>
                  </a:moveTo>
                  <a:lnTo>
                    <a:pt x="89503" y="179829"/>
                  </a:lnTo>
                </a:path>
                <a:path w="549910" h="227330">
                  <a:moveTo>
                    <a:pt x="101805" y="176548"/>
                  </a:moveTo>
                  <a:lnTo>
                    <a:pt x="126408" y="170042"/>
                  </a:lnTo>
                </a:path>
                <a:path w="549910" h="227330">
                  <a:moveTo>
                    <a:pt x="138710" y="166816"/>
                  </a:moveTo>
                  <a:lnTo>
                    <a:pt x="145819" y="164902"/>
                  </a:lnTo>
                </a:path>
                <a:path w="549910" h="227330">
                  <a:moveTo>
                    <a:pt x="145819" y="164902"/>
                  </a:moveTo>
                  <a:lnTo>
                    <a:pt x="162441" y="157740"/>
                  </a:lnTo>
                </a:path>
                <a:path w="549910" h="227330">
                  <a:moveTo>
                    <a:pt x="174085" y="152710"/>
                  </a:moveTo>
                  <a:lnTo>
                    <a:pt x="197486" y="142649"/>
                  </a:lnTo>
                </a:path>
                <a:path w="549910" h="227330">
                  <a:moveTo>
                    <a:pt x="209132" y="137564"/>
                  </a:moveTo>
                  <a:lnTo>
                    <a:pt x="218756" y="133410"/>
                  </a:lnTo>
                </a:path>
                <a:path w="549910" h="227330">
                  <a:moveTo>
                    <a:pt x="218756" y="133410"/>
                  </a:moveTo>
                  <a:lnTo>
                    <a:pt x="233244" y="129746"/>
                  </a:lnTo>
                </a:path>
                <a:path w="549910" h="227330">
                  <a:moveTo>
                    <a:pt x="245602" y="126629"/>
                  </a:moveTo>
                  <a:lnTo>
                    <a:pt x="270260" y="120342"/>
                  </a:lnTo>
                </a:path>
                <a:path w="549910" h="227330">
                  <a:moveTo>
                    <a:pt x="282617" y="117225"/>
                  </a:moveTo>
                  <a:lnTo>
                    <a:pt x="291692" y="114930"/>
                  </a:lnTo>
                </a:path>
                <a:path w="549910" h="227330">
                  <a:moveTo>
                    <a:pt x="291692" y="114930"/>
                  </a:moveTo>
                  <a:lnTo>
                    <a:pt x="306948" y="110009"/>
                  </a:lnTo>
                </a:path>
                <a:path w="549910" h="227330">
                  <a:moveTo>
                    <a:pt x="319085" y="106073"/>
                  </a:moveTo>
                  <a:lnTo>
                    <a:pt x="343306" y="98308"/>
                  </a:lnTo>
                </a:path>
                <a:path w="549910" h="227330">
                  <a:moveTo>
                    <a:pt x="355390" y="94371"/>
                  </a:moveTo>
                  <a:lnTo>
                    <a:pt x="364628" y="91418"/>
                  </a:lnTo>
                </a:path>
                <a:path w="549910" h="227330">
                  <a:moveTo>
                    <a:pt x="364628" y="91418"/>
                  </a:moveTo>
                  <a:lnTo>
                    <a:pt x="378519" y="84039"/>
                  </a:lnTo>
                </a:path>
                <a:path w="549910" h="227330">
                  <a:moveTo>
                    <a:pt x="389781" y="78077"/>
                  </a:moveTo>
                  <a:lnTo>
                    <a:pt x="412252" y="66159"/>
                  </a:lnTo>
                </a:path>
                <a:path w="549910" h="227330">
                  <a:moveTo>
                    <a:pt x="423514" y="60199"/>
                  </a:moveTo>
                  <a:lnTo>
                    <a:pt x="437564" y="52709"/>
                  </a:lnTo>
                </a:path>
                <a:path w="549910" h="227330">
                  <a:moveTo>
                    <a:pt x="437564" y="52709"/>
                  </a:moveTo>
                  <a:lnTo>
                    <a:pt x="446095" y="48444"/>
                  </a:lnTo>
                </a:path>
                <a:path w="549910" h="227330">
                  <a:moveTo>
                    <a:pt x="457468" y="42758"/>
                  </a:moveTo>
                  <a:lnTo>
                    <a:pt x="480213" y="31331"/>
                  </a:lnTo>
                </a:path>
                <a:path w="549910" h="227330">
                  <a:moveTo>
                    <a:pt x="491585" y="25644"/>
                  </a:moveTo>
                  <a:lnTo>
                    <a:pt x="510504" y="16131"/>
                  </a:lnTo>
                </a:path>
                <a:path w="549910" h="227330">
                  <a:moveTo>
                    <a:pt x="510504" y="16131"/>
                  </a:moveTo>
                  <a:lnTo>
                    <a:pt x="514440" y="14545"/>
                  </a:lnTo>
                </a:path>
                <a:path w="549910" h="227330">
                  <a:moveTo>
                    <a:pt x="526197" y="9680"/>
                  </a:moveTo>
                  <a:lnTo>
                    <a:pt x="549760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2536496" y="2264278"/>
              <a:ext cx="1515110" cy="231775"/>
            </a:xfrm>
            <a:custGeom>
              <a:avLst/>
              <a:gdLst/>
              <a:ahLst/>
              <a:cxnLst/>
              <a:rect l="l" t="t" r="r" b="b"/>
              <a:pathLst>
                <a:path w="1515110" h="231775">
                  <a:moveTo>
                    <a:pt x="0" y="231328"/>
                  </a:moveTo>
                  <a:lnTo>
                    <a:pt x="1514669" y="231328"/>
                  </a:lnTo>
                </a:path>
                <a:path w="1515110" h="231775">
                  <a:moveTo>
                    <a:pt x="0" y="0"/>
                  </a:moveTo>
                  <a:lnTo>
                    <a:pt x="1514669" y="0"/>
                  </a:lnTo>
                </a:path>
              </a:pathLst>
            </a:custGeom>
            <a:ln w="3817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2564490" y="2113154"/>
              <a:ext cx="1459230" cy="377190"/>
            </a:xfrm>
            <a:custGeom>
              <a:avLst/>
              <a:gdLst/>
              <a:ahLst/>
              <a:cxnLst/>
              <a:rect l="l" t="t" r="r" b="b"/>
              <a:pathLst>
                <a:path w="1459229" h="377189">
                  <a:moveTo>
                    <a:pt x="0" y="376930"/>
                  </a:moveTo>
                  <a:lnTo>
                    <a:pt x="72936" y="338385"/>
                  </a:lnTo>
                  <a:lnTo>
                    <a:pt x="145819" y="326465"/>
                  </a:lnTo>
                  <a:lnTo>
                    <a:pt x="218756" y="298144"/>
                  </a:lnTo>
                  <a:lnTo>
                    <a:pt x="291692" y="282234"/>
                  </a:lnTo>
                  <a:lnTo>
                    <a:pt x="364628" y="262224"/>
                  </a:lnTo>
                  <a:lnTo>
                    <a:pt x="437564" y="232313"/>
                  </a:lnTo>
                  <a:lnTo>
                    <a:pt x="510504" y="205521"/>
                  </a:lnTo>
                  <a:lnTo>
                    <a:pt x="583440" y="180589"/>
                  </a:lnTo>
                  <a:lnTo>
                    <a:pt x="656375" y="156369"/>
                  </a:lnTo>
                  <a:lnTo>
                    <a:pt x="729315" y="136032"/>
                  </a:lnTo>
                  <a:lnTo>
                    <a:pt x="802251" y="123183"/>
                  </a:lnTo>
                  <a:lnTo>
                    <a:pt x="875187" y="98525"/>
                  </a:lnTo>
                  <a:lnTo>
                    <a:pt x="948122" y="73373"/>
                  </a:lnTo>
                  <a:lnTo>
                    <a:pt x="1021058" y="54511"/>
                  </a:lnTo>
                  <a:lnTo>
                    <a:pt x="1093998" y="35703"/>
                  </a:lnTo>
                  <a:lnTo>
                    <a:pt x="1166934" y="23509"/>
                  </a:lnTo>
                  <a:lnTo>
                    <a:pt x="1239870" y="4590"/>
                  </a:lnTo>
                  <a:lnTo>
                    <a:pt x="1312810" y="12030"/>
                  </a:lnTo>
                  <a:lnTo>
                    <a:pt x="1385745" y="2845"/>
                  </a:lnTo>
                  <a:lnTo>
                    <a:pt x="1458681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2564490" y="2162907"/>
              <a:ext cx="73025" cy="34290"/>
            </a:xfrm>
            <a:custGeom>
              <a:avLst/>
              <a:gdLst/>
              <a:ahLst/>
              <a:cxnLst/>
              <a:rect l="l" t="t" r="r" b="b"/>
              <a:pathLst>
                <a:path w="73025" h="34289">
                  <a:moveTo>
                    <a:pt x="0" y="34064"/>
                  </a:moveTo>
                  <a:lnTo>
                    <a:pt x="23072" y="23292"/>
                  </a:lnTo>
                </a:path>
                <a:path w="73025" h="34289">
                  <a:moveTo>
                    <a:pt x="34610" y="17933"/>
                  </a:moveTo>
                  <a:lnTo>
                    <a:pt x="57627" y="7161"/>
                  </a:lnTo>
                </a:path>
                <a:path w="73025" h="34289">
                  <a:moveTo>
                    <a:pt x="69163" y="1749"/>
                  </a:moveTo>
                  <a:lnTo>
                    <a:pt x="72936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637427" y="2161595"/>
              <a:ext cx="21590" cy="1905"/>
            </a:xfrm>
            <a:custGeom>
              <a:avLst/>
              <a:gdLst/>
              <a:ahLst/>
              <a:cxnLst/>
              <a:rect l="l" t="t" r="r" b="b"/>
              <a:pathLst>
                <a:path w="21589" h="1905">
                  <a:moveTo>
                    <a:pt x="-2862" y="656"/>
                  </a:moveTo>
                  <a:lnTo>
                    <a:pt x="24076" y="656"/>
                  </a:lnTo>
                </a:path>
              </a:pathLst>
            </a:custGeom>
            <a:ln w="7038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671381" y="2159134"/>
              <a:ext cx="25400" cy="1905"/>
            </a:xfrm>
            <a:custGeom>
              <a:avLst/>
              <a:gdLst/>
              <a:ahLst/>
              <a:cxnLst/>
              <a:rect l="l" t="t" r="r" b="b"/>
              <a:pathLst>
                <a:path w="25400" h="1905">
                  <a:moveTo>
                    <a:pt x="-2862" y="821"/>
                  </a:moveTo>
                  <a:lnTo>
                    <a:pt x="28231" y="821"/>
                  </a:lnTo>
                </a:path>
              </a:pathLst>
            </a:custGeom>
            <a:ln w="7369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2709435" y="2158259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69" h="635">
                  <a:moveTo>
                    <a:pt x="437" y="-2862"/>
                  </a:moveTo>
                  <a:lnTo>
                    <a:pt x="437" y="292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710310" y="2085050"/>
              <a:ext cx="281940" cy="73660"/>
            </a:xfrm>
            <a:custGeom>
              <a:avLst/>
              <a:gdLst/>
              <a:ahLst/>
              <a:cxnLst/>
              <a:rect l="l" t="t" r="r" b="b"/>
              <a:pathLst>
                <a:path w="281939" h="73660">
                  <a:moveTo>
                    <a:pt x="0" y="73209"/>
                  </a:moveTo>
                  <a:lnTo>
                    <a:pt x="23237" y="65230"/>
                  </a:lnTo>
                </a:path>
                <a:path w="281939" h="73660">
                  <a:moveTo>
                    <a:pt x="35264" y="61072"/>
                  </a:moveTo>
                  <a:lnTo>
                    <a:pt x="59322" y="52819"/>
                  </a:lnTo>
                </a:path>
                <a:path w="281939" h="73660">
                  <a:moveTo>
                    <a:pt x="71350" y="48662"/>
                  </a:moveTo>
                  <a:lnTo>
                    <a:pt x="72936" y="48114"/>
                  </a:lnTo>
                </a:path>
                <a:path w="281939" h="73660">
                  <a:moveTo>
                    <a:pt x="72936" y="48114"/>
                  </a:moveTo>
                  <a:lnTo>
                    <a:pt x="96336" y="43850"/>
                  </a:lnTo>
                </a:path>
                <a:path w="281939" h="73660">
                  <a:moveTo>
                    <a:pt x="108857" y="41606"/>
                  </a:moveTo>
                  <a:lnTo>
                    <a:pt x="133842" y="37015"/>
                  </a:lnTo>
                </a:path>
                <a:path w="281939" h="73660">
                  <a:moveTo>
                    <a:pt x="146421" y="34722"/>
                  </a:moveTo>
                  <a:lnTo>
                    <a:pt x="171189" y="29089"/>
                  </a:lnTo>
                </a:path>
                <a:path w="281939" h="73660">
                  <a:moveTo>
                    <a:pt x="183600" y="26244"/>
                  </a:moveTo>
                  <a:lnTo>
                    <a:pt x="208421" y="20668"/>
                  </a:lnTo>
                </a:path>
                <a:path w="281939" h="73660">
                  <a:moveTo>
                    <a:pt x="220779" y="17716"/>
                  </a:moveTo>
                  <a:lnTo>
                    <a:pt x="245220" y="10608"/>
                  </a:lnTo>
                </a:path>
                <a:path w="281939" h="73660">
                  <a:moveTo>
                    <a:pt x="257463" y="7108"/>
                  </a:moveTo>
                  <a:lnTo>
                    <a:pt x="281905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2536496" y="2032946"/>
              <a:ext cx="1515110" cy="0"/>
            </a:xfrm>
            <a:custGeom>
              <a:avLst/>
              <a:gdLst/>
              <a:ahLst/>
              <a:cxnLst/>
              <a:rect l="l" t="t" r="r" b="b"/>
              <a:pathLst>
                <a:path w="1515110">
                  <a:moveTo>
                    <a:pt x="0" y="0"/>
                  </a:moveTo>
                  <a:lnTo>
                    <a:pt x="1514669" y="0"/>
                  </a:lnTo>
                </a:path>
              </a:pathLst>
            </a:custGeom>
            <a:ln w="3817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3004462" y="2008999"/>
              <a:ext cx="283210" cy="73025"/>
            </a:xfrm>
            <a:custGeom>
              <a:avLst/>
              <a:gdLst/>
              <a:ahLst/>
              <a:cxnLst/>
              <a:rect l="l" t="t" r="r" b="b"/>
              <a:pathLst>
                <a:path w="283210" h="73025">
                  <a:moveTo>
                    <a:pt x="0" y="72661"/>
                  </a:moveTo>
                  <a:lnTo>
                    <a:pt x="24768" y="66922"/>
                  </a:lnTo>
                </a:path>
                <a:path w="283210" h="73025">
                  <a:moveTo>
                    <a:pt x="37179" y="64024"/>
                  </a:moveTo>
                  <a:lnTo>
                    <a:pt x="61947" y="58227"/>
                  </a:lnTo>
                </a:path>
                <a:path w="283210" h="73025">
                  <a:moveTo>
                    <a:pt x="74358" y="55218"/>
                  </a:moveTo>
                  <a:lnTo>
                    <a:pt x="98852" y="48494"/>
                  </a:lnTo>
                </a:path>
                <a:path w="283210" h="73025">
                  <a:moveTo>
                    <a:pt x="111157" y="45105"/>
                  </a:moveTo>
                  <a:lnTo>
                    <a:pt x="135647" y="38380"/>
                  </a:lnTo>
                </a:path>
                <a:path w="283210" h="73025">
                  <a:moveTo>
                    <a:pt x="147841" y="34771"/>
                  </a:moveTo>
                  <a:lnTo>
                    <a:pt x="172009" y="26787"/>
                  </a:lnTo>
                </a:path>
                <a:path w="283210" h="73025">
                  <a:moveTo>
                    <a:pt x="184093" y="22850"/>
                  </a:moveTo>
                  <a:lnTo>
                    <a:pt x="208256" y="14871"/>
                  </a:lnTo>
                </a:path>
                <a:path w="283210" h="73025">
                  <a:moveTo>
                    <a:pt x="220450" y="11425"/>
                  </a:moveTo>
                  <a:lnTo>
                    <a:pt x="245493" y="6887"/>
                  </a:lnTo>
                </a:path>
                <a:path w="283210" h="73025">
                  <a:moveTo>
                    <a:pt x="258014" y="4590"/>
                  </a:moveTo>
                  <a:lnTo>
                    <a:pt x="283056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300146" y="2006649"/>
              <a:ext cx="26034" cy="1270"/>
            </a:xfrm>
            <a:custGeom>
              <a:avLst/>
              <a:gdLst/>
              <a:ahLst/>
              <a:cxnLst/>
              <a:rect l="l" t="t" r="r" b="b"/>
              <a:pathLst>
                <a:path w="26035" h="1269">
                  <a:moveTo>
                    <a:pt x="-2862" y="490"/>
                  </a:moveTo>
                  <a:lnTo>
                    <a:pt x="28285" y="490"/>
                  </a:lnTo>
                </a:path>
              </a:pathLst>
            </a:custGeom>
            <a:ln w="6706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338258" y="2005226"/>
              <a:ext cx="26034" cy="1270"/>
            </a:xfrm>
            <a:custGeom>
              <a:avLst/>
              <a:gdLst/>
              <a:ahLst/>
              <a:cxnLst/>
              <a:rect l="l" t="t" r="r" b="b"/>
              <a:pathLst>
                <a:path w="26035" h="1269">
                  <a:moveTo>
                    <a:pt x="-2862" y="463"/>
                  </a:moveTo>
                  <a:lnTo>
                    <a:pt x="28285" y="463"/>
                  </a:lnTo>
                </a:path>
              </a:pathLst>
            </a:custGeom>
            <a:ln w="6653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376254" y="1981986"/>
              <a:ext cx="136525" cy="21590"/>
            </a:xfrm>
            <a:custGeom>
              <a:avLst/>
              <a:gdLst/>
              <a:ahLst/>
              <a:cxnLst/>
              <a:rect l="l" t="t" r="r" b="b"/>
              <a:pathLst>
                <a:path w="136525" h="21589">
                  <a:moveTo>
                    <a:pt x="0" y="21326"/>
                  </a:moveTo>
                  <a:lnTo>
                    <a:pt x="24984" y="16621"/>
                  </a:lnTo>
                </a:path>
                <a:path w="136525" h="21589">
                  <a:moveTo>
                    <a:pt x="37506" y="14217"/>
                  </a:moveTo>
                  <a:lnTo>
                    <a:pt x="62548" y="9512"/>
                  </a:lnTo>
                </a:path>
                <a:path w="136525" h="21589">
                  <a:moveTo>
                    <a:pt x="75122" y="7873"/>
                  </a:moveTo>
                  <a:lnTo>
                    <a:pt x="100328" y="4647"/>
                  </a:lnTo>
                </a:path>
                <a:path w="136525" h="21589">
                  <a:moveTo>
                    <a:pt x="112960" y="3008"/>
                  </a:moveTo>
                  <a:lnTo>
                    <a:pt x="136358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3512613" y="1981986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930" y="-2862"/>
                  </a:moveTo>
                  <a:lnTo>
                    <a:pt x="930" y="2862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3527215" y="1982097"/>
              <a:ext cx="26034" cy="635"/>
            </a:xfrm>
            <a:custGeom>
              <a:avLst/>
              <a:gdLst/>
              <a:ahLst/>
              <a:cxnLst/>
              <a:rect l="l" t="t" r="r" b="b"/>
              <a:pathLst>
                <a:path w="26035" h="635">
                  <a:moveTo>
                    <a:pt x="-2862" y="136"/>
                  </a:moveTo>
                  <a:lnTo>
                    <a:pt x="28285" y="136"/>
                  </a:lnTo>
                </a:path>
              </a:pathLst>
            </a:custGeom>
            <a:ln w="5999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3565375" y="1982481"/>
              <a:ext cx="20320" cy="635"/>
            </a:xfrm>
            <a:custGeom>
              <a:avLst/>
              <a:gdLst/>
              <a:ahLst/>
              <a:cxnLst/>
              <a:rect l="l" t="t" r="r" b="b"/>
              <a:pathLst>
                <a:path w="20320" h="635">
                  <a:moveTo>
                    <a:pt x="-2862" y="81"/>
                  </a:moveTo>
                  <a:lnTo>
                    <a:pt x="23036" y="81"/>
                  </a:lnTo>
                </a:path>
              </a:pathLst>
            </a:custGeom>
            <a:ln w="5889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3585549" y="1982645"/>
              <a:ext cx="5715" cy="635"/>
            </a:xfrm>
            <a:custGeom>
              <a:avLst/>
              <a:gdLst/>
              <a:ahLst/>
              <a:cxnLst/>
              <a:rect l="l" t="t" r="r" b="b"/>
              <a:pathLst>
                <a:path w="5714" h="635">
                  <a:moveTo>
                    <a:pt x="0" y="0"/>
                  </a:moveTo>
                  <a:lnTo>
                    <a:pt x="5253" y="163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3603540" y="1983192"/>
              <a:ext cx="26034" cy="1270"/>
            </a:xfrm>
            <a:custGeom>
              <a:avLst/>
              <a:gdLst/>
              <a:ahLst/>
              <a:cxnLst/>
              <a:rect l="l" t="t" r="r" b="b"/>
              <a:pathLst>
                <a:path w="26035" h="1269">
                  <a:moveTo>
                    <a:pt x="-2862" y="355"/>
                  </a:moveTo>
                  <a:lnTo>
                    <a:pt x="28285" y="355"/>
                  </a:lnTo>
                </a:path>
              </a:pathLst>
            </a:custGeom>
            <a:ln w="6437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3641704" y="1984284"/>
              <a:ext cx="17145" cy="635"/>
            </a:xfrm>
            <a:custGeom>
              <a:avLst/>
              <a:gdLst/>
              <a:ahLst/>
              <a:cxnLst/>
              <a:rect l="l" t="t" r="r" b="b"/>
              <a:pathLst>
                <a:path w="17145" h="635">
                  <a:moveTo>
                    <a:pt x="-2862" y="247"/>
                  </a:moveTo>
                  <a:lnTo>
                    <a:pt x="19647" y="247"/>
                  </a:lnTo>
                </a:path>
              </a:pathLst>
            </a:custGeom>
            <a:ln w="6220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3658489" y="1984500"/>
              <a:ext cx="8890" cy="635"/>
            </a:xfrm>
            <a:custGeom>
              <a:avLst/>
              <a:gdLst/>
              <a:ahLst/>
              <a:cxnLst/>
              <a:rect l="l" t="t" r="r" b="b"/>
              <a:pathLst>
                <a:path w="8889" h="635">
                  <a:moveTo>
                    <a:pt x="-2862" y="139"/>
                  </a:moveTo>
                  <a:lnTo>
                    <a:pt x="11500" y="139"/>
                  </a:lnTo>
                </a:path>
              </a:pathLst>
            </a:custGeom>
            <a:ln w="6004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3679864" y="1983245"/>
              <a:ext cx="26034" cy="1270"/>
            </a:xfrm>
            <a:custGeom>
              <a:avLst/>
              <a:gdLst/>
              <a:ahLst/>
              <a:cxnLst/>
              <a:rect l="l" t="t" r="r" b="b"/>
              <a:pathLst>
                <a:path w="26035" h="1269">
                  <a:moveTo>
                    <a:pt x="-2862" y="410"/>
                  </a:moveTo>
                  <a:lnTo>
                    <a:pt x="28342" y="410"/>
                  </a:lnTo>
                </a:path>
              </a:pathLst>
            </a:custGeom>
            <a:ln w="6547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3718029" y="1982371"/>
              <a:ext cx="13970" cy="635"/>
            </a:xfrm>
            <a:custGeom>
              <a:avLst/>
              <a:gdLst/>
              <a:ahLst/>
              <a:cxnLst/>
              <a:rect l="l" t="t" r="r" b="b"/>
              <a:pathLst>
                <a:path w="13970" h="635">
                  <a:moveTo>
                    <a:pt x="-2862" y="218"/>
                  </a:moveTo>
                  <a:lnTo>
                    <a:pt x="16258" y="218"/>
                  </a:lnTo>
                </a:path>
              </a:pathLst>
            </a:custGeom>
            <a:ln w="6163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3731425" y="1966788"/>
              <a:ext cx="124460" cy="15875"/>
            </a:xfrm>
            <a:custGeom>
              <a:avLst/>
              <a:gdLst/>
              <a:ahLst/>
              <a:cxnLst/>
              <a:rect l="l" t="t" r="r" b="b"/>
              <a:pathLst>
                <a:path w="124460" h="15875">
                  <a:moveTo>
                    <a:pt x="0" y="15583"/>
                  </a:moveTo>
                  <a:lnTo>
                    <a:pt x="11809" y="13069"/>
                  </a:lnTo>
                </a:path>
                <a:path w="124460" h="15875">
                  <a:moveTo>
                    <a:pt x="24273" y="10387"/>
                  </a:moveTo>
                  <a:lnTo>
                    <a:pt x="49152" y="5085"/>
                  </a:lnTo>
                </a:path>
                <a:path w="124460" h="15875">
                  <a:moveTo>
                    <a:pt x="61620" y="2460"/>
                  </a:moveTo>
                  <a:lnTo>
                    <a:pt x="72935" y="0"/>
                  </a:lnTo>
                </a:path>
                <a:path w="124460" h="15875">
                  <a:moveTo>
                    <a:pt x="72935" y="0"/>
                  </a:moveTo>
                  <a:lnTo>
                    <a:pt x="86605" y="2023"/>
                  </a:lnTo>
                </a:path>
                <a:path w="124460" h="15875">
                  <a:moveTo>
                    <a:pt x="99179" y="3883"/>
                  </a:moveTo>
                  <a:lnTo>
                    <a:pt x="124385" y="7656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3868385" y="1976300"/>
              <a:ext cx="9525" cy="1905"/>
            </a:xfrm>
            <a:custGeom>
              <a:avLst/>
              <a:gdLst/>
              <a:ahLst/>
              <a:cxnLst/>
              <a:rect l="l" t="t" r="r" b="b"/>
              <a:pathLst>
                <a:path w="9525" h="1905">
                  <a:moveTo>
                    <a:pt x="-2862" y="658"/>
                  </a:moveTo>
                  <a:lnTo>
                    <a:pt x="11778" y="658"/>
                  </a:lnTo>
                </a:path>
              </a:pathLst>
            </a:custGeom>
            <a:ln w="7042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3877300" y="1977011"/>
              <a:ext cx="16510" cy="635"/>
            </a:xfrm>
            <a:custGeom>
              <a:avLst/>
              <a:gdLst/>
              <a:ahLst/>
              <a:cxnLst/>
              <a:rect l="l" t="t" r="r" b="b"/>
              <a:pathLst>
                <a:path w="16510" h="635">
                  <a:moveTo>
                    <a:pt x="-2862" y="302"/>
                  </a:moveTo>
                  <a:lnTo>
                    <a:pt x="19263" y="302"/>
                  </a:lnTo>
                </a:path>
              </a:pathLst>
            </a:custGeom>
            <a:ln w="6331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3906438" y="1975589"/>
              <a:ext cx="26034" cy="1270"/>
            </a:xfrm>
            <a:custGeom>
              <a:avLst/>
              <a:gdLst/>
              <a:ahLst/>
              <a:cxnLst/>
              <a:rect l="l" t="t" r="r" b="b"/>
              <a:pathLst>
                <a:path w="26035" h="1269">
                  <a:moveTo>
                    <a:pt x="-2862" y="466"/>
                  </a:moveTo>
                  <a:lnTo>
                    <a:pt x="28289" y="466"/>
                  </a:lnTo>
                </a:path>
              </a:pathLst>
            </a:custGeom>
            <a:ln w="6658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3944603" y="1974935"/>
              <a:ext cx="5715" cy="635"/>
            </a:xfrm>
            <a:custGeom>
              <a:avLst/>
              <a:gdLst/>
              <a:ahLst/>
              <a:cxnLst/>
              <a:rect l="l" t="t" r="r" b="b"/>
              <a:pathLst>
                <a:path w="5714" h="635">
                  <a:moveTo>
                    <a:pt x="0" y="216"/>
                  </a:moveTo>
                  <a:lnTo>
                    <a:pt x="5633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3950236" y="1974935"/>
              <a:ext cx="20320" cy="635"/>
            </a:xfrm>
            <a:custGeom>
              <a:avLst/>
              <a:gdLst/>
              <a:ahLst/>
              <a:cxnLst/>
              <a:rect l="l" t="t" r="r" b="b"/>
              <a:pathLst>
                <a:path w="20320" h="635">
                  <a:moveTo>
                    <a:pt x="-2862" y="300"/>
                  </a:moveTo>
                  <a:lnTo>
                    <a:pt x="22656" y="300"/>
                  </a:lnTo>
                </a:path>
              </a:pathLst>
            </a:custGeom>
            <a:ln w="6326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3982767" y="1975920"/>
              <a:ext cx="26034" cy="1270"/>
            </a:xfrm>
            <a:custGeom>
              <a:avLst/>
              <a:gdLst/>
              <a:ahLst/>
              <a:cxnLst/>
              <a:rect l="l" t="t" r="r" b="b"/>
              <a:pathLst>
                <a:path w="26035" h="1269">
                  <a:moveTo>
                    <a:pt x="-2862" y="353"/>
                  </a:moveTo>
                  <a:lnTo>
                    <a:pt x="28285" y="353"/>
                  </a:lnTo>
                </a:path>
              </a:pathLst>
            </a:custGeom>
            <a:ln w="6432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4020874" y="1977011"/>
              <a:ext cx="2540" cy="635"/>
            </a:xfrm>
            <a:custGeom>
              <a:avLst/>
              <a:gdLst/>
              <a:ahLst/>
              <a:cxnLst/>
              <a:rect l="l" t="t" r="r" b="b"/>
              <a:pathLst>
                <a:path w="2539" h="635">
                  <a:moveTo>
                    <a:pt x="1148" y="-2862"/>
                  </a:moveTo>
                  <a:lnTo>
                    <a:pt x="1148" y="2973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3126007" y="2268648"/>
              <a:ext cx="678815" cy="282575"/>
            </a:xfrm>
            <a:custGeom>
              <a:avLst/>
              <a:gdLst/>
              <a:ahLst/>
              <a:cxnLst/>
              <a:rect l="l" t="t" r="r" b="b"/>
              <a:pathLst>
                <a:path w="678814" h="282575">
                  <a:moveTo>
                    <a:pt x="0" y="282566"/>
                  </a:moveTo>
                  <a:lnTo>
                    <a:pt x="21923" y="273597"/>
                  </a:lnTo>
                </a:path>
                <a:path w="678814" h="282575">
                  <a:moveTo>
                    <a:pt x="21923" y="273597"/>
                  </a:moveTo>
                  <a:lnTo>
                    <a:pt x="23562" y="272996"/>
                  </a:lnTo>
                </a:path>
                <a:path w="678814" h="282575">
                  <a:moveTo>
                    <a:pt x="35646" y="269006"/>
                  </a:moveTo>
                  <a:lnTo>
                    <a:pt x="59813" y="260912"/>
                  </a:lnTo>
                </a:path>
                <a:path w="678814" h="282575">
                  <a:moveTo>
                    <a:pt x="71897" y="256865"/>
                  </a:moveTo>
                  <a:lnTo>
                    <a:pt x="94858" y="249155"/>
                  </a:lnTo>
                </a:path>
                <a:path w="678814" h="282575">
                  <a:moveTo>
                    <a:pt x="94858" y="249155"/>
                  </a:moveTo>
                  <a:lnTo>
                    <a:pt x="95954" y="248775"/>
                  </a:lnTo>
                </a:path>
                <a:path w="678814" h="282575">
                  <a:moveTo>
                    <a:pt x="107874" y="244291"/>
                  </a:moveTo>
                  <a:lnTo>
                    <a:pt x="131711" y="235379"/>
                  </a:lnTo>
                </a:path>
                <a:path w="678814" h="282575">
                  <a:moveTo>
                    <a:pt x="143631" y="230895"/>
                  </a:moveTo>
                  <a:lnTo>
                    <a:pt x="167467" y="221983"/>
                  </a:lnTo>
                </a:path>
                <a:path w="678814" h="282575">
                  <a:moveTo>
                    <a:pt x="179608" y="218157"/>
                  </a:moveTo>
                  <a:lnTo>
                    <a:pt x="203829" y="210500"/>
                  </a:lnTo>
                </a:path>
                <a:path w="678814" h="282575">
                  <a:moveTo>
                    <a:pt x="215966" y="206674"/>
                  </a:moveTo>
                  <a:lnTo>
                    <a:pt x="240239" y="199075"/>
                  </a:lnTo>
                </a:path>
                <a:path w="678814" h="282575">
                  <a:moveTo>
                    <a:pt x="251722" y="193552"/>
                  </a:moveTo>
                  <a:lnTo>
                    <a:pt x="274631" y="182454"/>
                  </a:lnTo>
                </a:path>
                <a:path w="678814" h="282575">
                  <a:moveTo>
                    <a:pt x="286060" y="176878"/>
                  </a:moveTo>
                  <a:lnTo>
                    <a:pt x="308911" y="165775"/>
                  </a:lnTo>
                </a:path>
                <a:path w="678814" h="282575">
                  <a:moveTo>
                    <a:pt x="320178" y="159762"/>
                  </a:moveTo>
                  <a:lnTo>
                    <a:pt x="342317" y="147298"/>
                  </a:lnTo>
                </a:path>
                <a:path w="678814" h="282575">
                  <a:moveTo>
                    <a:pt x="353416" y="141064"/>
                  </a:moveTo>
                  <a:lnTo>
                    <a:pt x="375617" y="128600"/>
                  </a:lnTo>
                </a:path>
                <a:path w="678814" h="282575">
                  <a:moveTo>
                    <a:pt x="386716" y="122366"/>
                  </a:moveTo>
                  <a:lnTo>
                    <a:pt x="409244" y="110503"/>
                  </a:lnTo>
                </a:path>
                <a:path w="678814" h="282575">
                  <a:moveTo>
                    <a:pt x="420506" y="104596"/>
                  </a:moveTo>
                  <a:lnTo>
                    <a:pt x="443030" y="92733"/>
                  </a:lnTo>
                </a:path>
                <a:path w="678814" h="282575">
                  <a:moveTo>
                    <a:pt x="454297" y="86826"/>
                  </a:moveTo>
                  <a:lnTo>
                    <a:pt x="459541" y="84091"/>
                  </a:lnTo>
                </a:path>
                <a:path w="678814" h="282575">
                  <a:moveTo>
                    <a:pt x="459541" y="84091"/>
                  </a:moveTo>
                  <a:lnTo>
                    <a:pt x="476657" y="74742"/>
                  </a:lnTo>
                </a:path>
                <a:path w="678814" h="282575">
                  <a:moveTo>
                    <a:pt x="487866" y="68619"/>
                  </a:moveTo>
                  <a:lnTo>
                    <a:pt x="510174" y="56424"/>
                  </a:lnTo>
                </a:path>
                <a:path w="678814" h="282575">
                  <a:moveTo>
                    <a:pt x="521383" y="50358"/>
                  </a:moveTo>
                  <a:lnTo>
                    <a:pt x="532481" y="44288"/>
                  </a:lnTo>
                </a:path>
                <a:path w="678814" h="282575">
                  <a:moveTo>
                    <a:pt x="532481" y="44288"/>
                  </a:moveTo>
                  <a:lnTo>
                    <a:pt x="544729" y="40572"/>
                  </a:lnTo>
                </a:path>
                <a:path w="678814" h="282575">
                  <a:moveTo>
                    <a:pt x="556918" y="36909"/>
                  </a:moveTo>
                  <a:lnTo>
                    <a:pt x="581307" y="29579"/>
                  </a:lnTo>
                </a:path>
                <a:path w="678814" h="282575">
                  <a:moveTo>
                    <a:pt x="593497" y="25917"/>
                  </a:moveTo>
                  <a:lnTo>
                    <a:pt x="605417" y="22311"/>
                  </a:lnTo>
                </a:path>
                <a:path w="678814" h="282575">
                  <a:moveTo>
                    <a:pt x="605417" y="22311"/>
                  </a:moveTo>
                  <a:lnTo>
                    <a:pt x="617828" y="18538"/>
                  </a:lnTo>
                </a:path>
                <a:path w="678814" h="282575">
                  <a:moveTo>
                    <a:pt x="629965" y="14818"/>
                  </a:moveTo>
                  <a:lnTo>
                    <a:pt x="654296" y="7329"/>
                  </a:lnTo>
                </a:path>
                <a:path w="678814" h="282575">
                  <a:moveTo>
                    <a:pt x="666490" y="3609"/>
                  </a:moveTo>
                  <a:lnTo>
                    <a:pt x="678353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3804360" y="2268648"/>
              <a:ext cx="13335" cy="1270"/>
            </a:xfrm>
            <a:custGeom>
              <a:avLst/>
              <a:gdLst/>
              <a:ahLst/>
              <a:cxnLst/>
              <a:rect l="l" t="t" r="r" b="b"/>
              <a:pathLst>
                <a:path w="13335" h="1269">
                  <a:moveTo>
                    <a:pt x="-2862" y="355"/>
                  </a:moveTo>
                  <a:lnTo>
                    <a:pt x="15879" y="355"/>
                  </a:lnTo>
                </a:path>
              </a:pathLst>
            </a:custGeom>
            <a:ln w="6437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3830057" y="2270128"/>
              <a:ext cx="25400" cy="1905"/>
            </a:xfrm>
            <a:custGeom>
              <a:avLst/>
              <a:gdLst/>
              <a:ahLst/>
              <a:cxnLst/>
              <a:rect l="l" t="t" r="r" b="b"/>
              <a:pathLst>
                <a:path w="25400" h="1905">
                  <a:moveTo>
                    <a:pt x="-2862" y="709"/>
                  </a:moveTo>
                  <a:lnTo>
                    <a:pt x="28236" y="709"/>
                  </a:lnTo>
                </a:path>
              </a:pathLst>
            </a:custGeom>
            <a:ln w="7144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3868168" y="2272205"/>
              <a:ext cx="9525" cy="635"/>
            </a:xfrm>
            <a:custGeom>
              <a:avLst/>
              <a:gdLst/>
              <a:ahLst/>
              <a:cxnLst/>
              <a:rect l="l" t="t" r="r" b="b"/>
              <a:pathLst>
                <a:path w="9525" h="635">
                  <a:moveTo>
                    <a:pt x="-2862" y="273"/>
                  </a:moveTo>
                  <a:lnTo>
                    <a:pt x="11995" y="273"/>
                  </a:lnTo>
                </a:path>
              </a:pathLst>
            </a:custGeom>
            <a:ln w="6273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3877300" y="2257059"/>
              <a:ext cx="73025" cy="15875"/>
            </a:xfrm>
            <a:custGeom>
              <a:avLst/>
              <a:gdLst/>
              <a:ahLst/>
              <a:cxnLst/>
              <a:rect l="l" t="t" r="r" b="b"/>
              <a:pathLst>
                <a:path w="73025" h="15875">
                  <a:moveTo>
                    <a:pt x="0" y="15693"/>
                  </a:moveTo>
                  <a:lnTo>
                    <a:pt x="15852" y="12247"/>
                  </a:lnTo>
                </a:path>
                <a:path w="73025" h="15875">
                  <a:moveTo>
                    <a:pt x="28320" y="9622"/>
                  </a:moveTo>
                  <a:lnTo>
                    <a:pt x="53195" y="4263"/>
                  </a:lnTo>
                </a:path>
                <a:path w="73025" h="15875">
                  <a:moveTo>
                    <a:pt x="65663" y="1528"/>
                  </a:moveTo>
                  <a:lnTo>
                    <a:pt x="72935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3950236" y="2255093"/>
              <a:ext cx="18415" cy="2540"/>
            </a:xfrm>
            <a:custGeom>
              <a:avLst/>
              <a:gdLst/>
              <a:ahLst/>
              <a:cxnLst/>
              <a:rect l="l" t="t" r="r" b="b"/>
              <a:pathLst>
                <a:path w="18414" h="2539">
                  <a:moveTo>
                    <a:pt x="-2862" y="983"/>
                  </a:moveTo>
                  <a:lnTo>
                    <a:pt x="20739" y="983"/>
                  </a:lnTo>
                </a:path>
              </a:pathLst>
            </a:custGeom>
            <a:ln w="7692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3980744" y="2250993"/>
              <a:ext cx="25400" cy="3175"/>
            </a:xfrm>
            <a:custGeom>
              <a:avLst/>
              <a:gdLst/>
              <a:ahLst/>
              <a:cxnLst/>
              <a:rect l="l" t="t" r="r" b="b"/>
              <a:pathLst>
                <a:path w="25400" h="3175">
                  <a:moveTo>
                    <a:pt x="-2862" y="1365"/>
                  </a:moveTo>
                  <a:lnTo>
                    <a:pt x="28179" y="1365"/>
                  </a:lnTo>
                </a:path>
              </a:pathLst>
            </a:custGeom>
            <a:ln w="8456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4018745" y="2249186"/>
              <a:ext cx="4445" cy="635"/>
            </a:xfrm>
            <a:custGeom>
              <a:avLst/>
              <a:gdLst/>
              <a:ahLst/>
              <a:cxnLst/>
              <a:rect l="l" t="t" r="r" b="b"/>
              <a:pathLst>
                <a:path w="4445" h="635">
                  <a:moveTo>
                    <a:pt x="0" y="490"/>
                  </a:moveTo>
                  <a:lnTo>
                    <a:pt x="4427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2518836" y="1773677"/>
              <a:ext cx="17780" cy="1037590"/>
            </a:xfrm>
            <a:custGeom>
              <a:avLst/>
              <a:gdLst/>
              <a:ahLst/>
              <a:cxnLst/>
              <a:rect l="l" t="t" r="r" b="b"/>
              <a:pathLst>
                <a:path w="17780" h="1037589">
                  <a:moveTo>
                    <a:pt x="17660" y="1037516"/>
                  </a:moveTo>
                  <a:lnTo>
                    <a:pt x="17660" y="0"/>
                  </a:lnTo>
                </a:path>
                <a:path w="17780" h="1037589">
                  <a:moveTo>
                    <a:pt x="17660" y="953206"/>
                  </a:moveTo>
                  <a:lnTo>
                    <a:pt x="0" y="95320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4" name="object 114"/>
          <p:cNvSpPr txBox="1"/>
          <p:nvPr/>
        </p:nvSpPr>
        <p:spPr>
          <a:xfrm>
            <a:off x="2449913" y="2670579"/>
            <a:ext cx="69850" cy="113030"/>
          </a:xfrm>
          <a:prstGeom prst="rect">
            <a:avLst/>
          </a:prstGeom>
        </p:spPr>
        <p:txBody>
          <a:bodyPr vert="vert270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350" dirty="0">
                <a:latin typeface="Arial"/>
                <a:cs typeface="Arial"/>
              </a:rPr>
              <a:t>−1.5</a:t>
            </a:r>
            <a:endParaRPr sz="350">
              <a:latin typeface="Arial"/>
              <a:cs typeface="Arial"/>
            </a:endParaRPr>
          </a:p>
        </p:txBody>
      </p:sp>
      <p:sp>
        <p:nvSpPr>
          <p:cNvPr id="115" name="object 115"/>
          <p:cNvSpPr/>
          <p:nvPr/>
        </p:nvSpPr>
        <p:spPr>
          <a:xfrm>
            <a:off x="2518836" y="2495607"/>
            <a:ext cx="17780" cy="0"/>
          </a:xfrm>
          <a:custGeom>
            <a:avLst/>
            <a:gdLst/>
            <a:ahLst/>
            <a:cxnLst/>
            <a:rect l="l" t="t" r="r" b="b"/>
            <a:pathLst>
              <a:path w="17780">
                <a:moveTo>
                  <a:pt x="1766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 txBox="1"/>
          <p:nvPr/>
        </p:nvSpPr>
        <p:spPr>
          <a:xfrm>
            <a:off x="2449913" y="2457724"/>
            <a:ext cx="69850" cy="76200"/>
          </a:xfrm>
          <a:prstGeom prst="rect">
            <a:avLst/>
          </a:prstGeom>
        </p:spPr>
        <p:txBody>
          <a:bodyPr vert="vert270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350" dirty="0">
                <a:latin typeface="Arial"/>
                <a:cs typeface="Arial"/>
              </a:rPr>
              <a:t>−1</a:t>
            </a:r>
            <a:endParaRPr sz="350">
              <a:latin typeface="Arial"/>
              <a:cs typeface="Arial"/>
            </a:endParaRPr>
          </a:p>
        </p:txBody>
      </p:sp>
      <p:sp>
        <p:nvSpPr>
          <p:cNvPr id="117" name="object 117"/>
          <p:cNvSpPr/>
          <p:nvPr/>
        </p:nvSpPr>
        <p:spPr>
          <a:xfrm>
            <a:off x="2518836" y="2264279"/>
            <a:ext cx="17780" cy="0"/>
          </a:xfrm>
          <a:custGeom>
            <a:avLst/>
            <a:gdLst/>
            <a:ahLst/>
            <a:cxnLst/>
            <a:rect l="l" t="t" r="r" b="b"/>
            <a:pathLst>
              <a:path w="17780">
                <a:moveTo>
                  <a:pt x="1766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 txBox="1"/>
          <p:nvPr/>
        </p:nvSpPr>
        <p:spPr>
          <a:xfrm>
            <a:off x="2449913" y="2220255"/>
            <a:ext cx="69850" cy="88265"/>
          </a:xfrm>
          <a:prstGeom prst="rect">
            <a:avLst/>
          </a:prstGeom>
        </p:spPr>
        <p:txBody>
          <a:bodyPr vert="vert270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350" dirty="0">
                <a:latin typeface="Arial"/>
                <a:cs typeface="Arial"/>
              </a:rPr>
              <a:t>−.5</a:t>
            </a:r>
            <a:endParaRPr sz="350">
              <a:latin typeface="Arial"/>
              <a:cs typeface="Arial"/>
            </a:endParaRPr>
          </a:p>
        </p:txBody>
      </p:sp>
      <p:sp>
        <p:nvSpPr>
          <p:cNvPr id="119" name="object 119"/>
          <p:cNvSpPr/>
          <p:nvPr/>
        </p:nvSpPr>
        <p:spPr>
          <a:xfrm>
            <a:off x="2518836" y="2032946"/>
            <a:ext cx="17780" cy="0"/>
          </a:xfrm>
          <a:custGeom>
            <a:avLst/>
            <a:gdLst/>
            <a:ahLst/>
            <a:cxnLst/>
            <a:rect l="l" t="t" r="r" b="b"/>
            <a:pathLst>
              <a:path w="17780">
                <a:moveTo>
                  <a:pt x="1766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 txBox="1"/>
          <p:nvPr/>
        </p:nvSpPr>
        <p:spPr>
          <a:xfrm>
            <a:off x="2449913" y="2007966"/>
            <a:ext cx="69850" cy="50165"/>
          </a:xfrm>
          <a:prstGeom prst="rect">
            <a:avLst/>
          </a:prstGeom>
        </p:spPr>
        <p:txBody>
          <a:bodyPr vert="vert270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350" dirty="0">
                <a:latin typeface="Arial"/>
                <a:cs typeface="Arial"/>
              </a:rPr>
              <a:t>0</a:t>
            </a:r>
            <a:endParaRPr sz="350">
              <a:latin typeface="Arial"/>
              <a:cs typeface="Arial"/>
            </a:endParaRPr>
          </a:p>
        </p:txBody>
      </p:sp>
      <p:sp>
        <p:nvSpPr>
          <p:cNvPr id="121" name="object 121"/>
          <p:cNvSpPr/>
          <p:nvPr/>
        </p:nvSpPr>
        <p:spPr>
          <a:xfrm>
            <a:off x="2518836" y="1801666"/>
            <a:ext cx="17780" cy="0"/>
          </a:xfrm>
          <a:custGeom>
            <a:avLst/>
            <a:gdLst/>
            <a:ahLst/>
            <a:cxnLst/>
            <a:rect l="l" t="t" r="r" b="b"/>
            <a:pathLst>
              <a:path w="17780">
                <a:moveTo>
                  <a:pt x="1766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 txBox="1"/>
          <p:nvPr/>
        </p:nvSpPr>
        <p:spPr>
          <a:xfrm>
            <a:off x="2449913" y="1770546"/>
            <a:ext cx="69850" cy="62865"/>
          </a:xfrm>
          <a:prstGeom prst="rect">
            <a:avLst/>
          </a:prstGeom>
        </p:spPr>
        <p:txBody>
          <a:bodyPr vert="vert270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350" dirty="0">
                <a:latin typeface="Arial"/>
                <a:cs typeface="Arial"/>
              </a:rPr>
              <a:t>.5</a:t>
            </a:r>
            <a:endParaRPr sz="350">
              <a:latin typeface="Arial"/>
              <a:cs typeface="Arial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2382357" y="2001301"/>
            <a:ext cx="87630" cy="582295"/>
          </a:xfrm>
          <a:prstGeom prst="rect">
            <a:avLst/>
          </a:prstGeom>
        </p:spPr>
        <p:txBody>
          <a:bodyPr vert="vert270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450" spc="10" dirty="0">
                <a:latin typeface="Arial"/>
                <a:cs typeface="Arial"/>
              </a:rPr>
              <a:t>Inflation</a:t>
            </a:r>
            <a:r>
              <a:rPr sz="450" spc="-10" dirty="0">
                <a:latin typeface="Arial"/>
                <a:cs typeface="Arial"/>
              </a:rPr>
              <a:t> </a:t>
            </a:r>
            <a:r>
              <a:rPr sz="450" spc="15" dirty="0">
                <a:latin typeface="Arial"/>
                <a:cs typeface="Arial"/>
              </a:rPr>
              <a:t>Expectation</a:t>
            </a:r>
            <a:endParaRPr sz="450">
              <a:latin typeface="Arial"/>
              <a:cs typeface="Arial"/>
            </a:endParaRPr>
          </a:p>
        </p:txBody>
      </p:sp>
      <p:sp>
        <p:nvSpPr>
          <p:cNvPr id="124" name="object 124"/>
          <p:cNvSpPr/>
          <p:nvPr/>
        </p:nvSpPr>
        <p:spPr>
          <a:xfrm>
            <a:off x="2536496" y="2811193"/>
            <a:ext cx="1515110" cy="17780"/>
          </a:xfrm>
          <a:custGeom>
            <a:avLst/>
            <a:gdLst/>
            <a:ahLst/>
            <a:cxnLst/>
            <a:rect l="l" t="t" r="r" b="b"/>
            <a:pathLst>
              <a:path w="1515110" h="17780">
                <a:moveTo>
                  <a:pt x="0" y="0"/>
                </a:moveTo>
                <a:lnTo>
                  <a:pt x="1514669" y="0"/>
                </a:lnTo>
              </a:path>
              <a:path w="1515110" h="17780">
                <a:moveTo>
                  <a:pt x="27993" y="0"/>
                </a:moveTo>
                <a:lnTo>
                  <a:pt x="27993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 txBox="1"/>
          <p:nvPr/>
        </p:nvSpPr>
        <p:spPr>
          <a:xfrm>
            <a:off x="2539509" y="2811780"/>
            <a:ext cx="50165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0</a:t>
            </a:r>
            <a:endParaRPr sz="350">
              <a:latin typeface="Arial"/>
              <a:cs typeface="Arial"/>
            </a:endParaRPr>
          </a:p>
        </p:txBody>
      </p:sp>
      <p:sp>
        <p:nvSpPr>
          <p:cNvPr id="126" name="object 126"/>
          <p:cNvSpPr/>
          <p:nvPr/>
        </p:nvSpPr>
        <p:spPr>
          <a:xfrm>
            <a:off x="2929176" y="2811193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 txBox="1"/>
          <p:nvPr/>
        </p:nvSpPr>
        <p:spPr>
          <a:xfrm>
            <a:off x="2904194" y="2811780"/>
            <a:ext cx="50165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5</a:t>
            </a:r>
            <a:endParaRPr sz="350">
              <a:latin typeface="Arial"/>
              <a:cs typeface="Arial"/>
            </a:endParaRPr>
          </a:p>
        </p:txBody>
      </p:sp>
      <p:sp>
        <p:nvSpPr>
          <p:cNvPr id="128" name="object 128"/>
          <p:cNvSpPr/>
          <p:nvPr/>
        </p:nvSpPr>
        <p:spPr>
          <a:xfrm>
            <a:off x="3293859" y="2811193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 txBox="1"/>
          <p:nvPr/>
        </p:nvSpPr>
        <p:spPr>
          <a:xfrm>
            <a:off x="3256594" y="2811780"/>
            <a:ext cx="74930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10</a:t>
            </a:r>
            <a:endParaRPr sz="350">
              <a:latin typeface="Arial"/>
              <a:cs typeface="Arial"/>
            </a:endParaRPr>
          </a:p>
        </p:txBody>
      </p:sp>
      <p:sp>
        <p:nvSpPr>
          <p:cNvPr id="130" name="object 130"/>
          <p:cNvSpPr/>
          <p:nvPr/>
        </p:nvSpPr>
        <p:spPr>
          <a:xfrm>
            <a:off x="3658542" y="2811193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 txBox="1"/>
          <p:nvPr/>
        </p:nvSpPr>
        <p:spPr>
          <a:xfrm>
            <a:off x="3621281" y="2811780"/>
            <a:ext cx="74930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15</a:t>
            </a:r>
            <a:endParaRPr sz="350">
              <a:latin typeface="Arial"/>
              <a:cs typeface="Arial"/>
            </a:endParaRPr>
          </a:p>
        </p:txBody>
      </p:sp>
      <p:sp>
        <p:nvSpPr>
          <p:cNvPr id="132" name="object 132"/>
          <p:cNvSpPr/>
          <p:nvPr/>
        </p:nvSpPr>
        <p:spPr>
          <a:xfrm>
            <a:off x="4023172" y="2811193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 txBox="1"/>
          <p:nvPr/>
        </p:nvSpPr>
        <p:spPr>
          <a:xfrm>
            <a:off x="3985911" y="2811780"/>
            <a:ext cx="74930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20</a:t>
            </a:r>
            <a:endParaRPr sz="350">
              <a:latin typeface="Arial"/>
              <a:cs typeface="Arial"/>
            </a:endParaRPr>
          </a:p>
        </p:txBody>
      </p:sp>
      <p:graphicFrame>
        <p:nvGraphicFramePr>
          <p:cNvPr id="134" name="object 134"/>
          <p:cNvGraphicFramePr>
            <a:graphicFrameLocks noGrp="1"/>
          </p:cNvGraphicFramePr>
          <p:nvPr/>
        </p:nvGraphicFramePr>
        <p:xfrm>
          <a:off x="644351" y="2795988"/>
          <a:ext cx="3435350" cy="1797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6060"/>
                <a:gridCol w="310515"/>
                <a:gridCol w="466090"/>
                <a:gridCol w="316229"/>
                <a:gridCol w="396875"/>
                <a:gridCol w="384810"/>
                <a:gridCol w="310514"/>
                <a:gridCol w="466090"/>
                <a:gridCol w="316230"/>
                <a:gridCol w="238125"/>
              </a:tblGrid>
              <a:tr h="7953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999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570">
                        <a:lnSpc>
                          <a:spcPts val="515"/>
                        </a:lnSpc>
                      </a:pPr>
                      <a:r>
                        <a:rPr sz="450" spc="15" dirty="0">
                          <a:latin typeface="Arial"/>
                          <a:cs typeface="Arial"/>
                        </a:rPr>
                        <a:t>Quarters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570">
                        <a:lnSpc>
                          <a:spcPts val="515"/>
                        </a:lnSpc>
                      </a:pPr>
                      <a:r>
                        <a:rPr sz="450" spc="15" dirty="0">
                          <a:latin typeface="Arial"/>
                          <a:cs typeface="Arial"/>
                        </a:rPr>
                        <a:t>Quarters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190500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ZLB v.s. Non-ZLB</a:t>
            </a:r>
            <a:r>
              <a:rPr spc="90" dirty="0"/>
              <a:t> </a:t>
            </a:r>
            <a:r>
              <a:rPr spc="-5" dirty="0"/>
              <a:t>Periods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4320540" cy="5080"/>
            </a:xfrm>
            <a:custGeom>
              <a:avLst/>
              <a:gdLst/>
              <a:ahLst/>
              <a:cxnLst/>
              <a:rect l="l" t="t" r="r" b="b"/>
              <a:pathLst>
                <a:path w="4320540" h="5079">
                  <a:moveTo>
                    <a:pt x="0" y="5060"/>
                  </a:moveTo>
                  <a:lnTo>
                    <a:pt x="0" y="0"/>
                  </a:lnTo>
                  <a:lnTo>
                    <a:pt x="4320057" y="0"/>
                  </a:lnTo>
                  <a:lnTo>
                    <a:pt x="4320057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47294" y="402151"/>
            <a:ext cx="3753485" cy="346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5000"/>
              </a:lnSpc>
              <a:spcBef>
                <a:spcPts val="100"/>
              </a:spcBef>
            </a:pPr>
            <a:r>
              <a:rPr sz="1000" spc="-45" dirty="0">
                <a:solidFill>
                  <a:srgbClr val="414159"/>
                </a:solidFill>
                <a:latin typeface="LM Sans 10"/>
                <a:cs typeface="LM Sans 10"/>
              </a:rPr>
              <a:t>To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investigate impacts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of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expenditure shocks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between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ZLB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(2009Q1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–  2015Q3)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and non-ZLB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periods,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consider 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following</a:t>
            </a:r>
            <a:r>
              <a:rPr sz="1000" spc="8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specification: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27773" y="896028"/>
            <a:ext cx="99377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58775" algn="l"/>
                <a:tab pos="538480" algn="l"/>
                <a:tab pos="865505" algn="l"/>
              </a:tabLst>
            </a:pPr>
            <a:r>
              <a:rPr sz="900" i="1" spc="52" baseline="4629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900" spc="-7" baseline="4629" dirty="0">
                <a:solidFill>
                  <a:srgbClr val="414159"/>
                </a:solidFill>
                <a:latin typeface="LM Sans 8"/>
                <a:cs typeface="LM Sans 8"/>
              </a:rPr>
              <a:t>+</a:t>
            </a:r>
            <a:r>
              <a:rPr sz="900" i="1" spc="-7" baseline="4629" dirty="0">
                <a:solidFill>
                  <a:srgbClr val="414159"/>
                </a:solidFill>
                <a:latin typeface="LM Sans 8"/>
                <a:cs typeface="LM Sans 8"/>
              </a:rPr>
              <a:t>h</a:t>
            </a:r>
            <a:r>
              <a:rPr sz="900" i="1" baseline="4629" dirty="0">
                <a:solidFill>
                  <a:srgbClr val="414159"/>
                </a:solidFill>
                <a:latin typeface="LM Sans 8"/>
                <a:cs typeface="LM Sans 8"/>
              </a:rPr>
              <a:t>	</a:t>
            </a:r>
            <a:r>
              <a:rPr sz="900" i="1" spc="-7" baseline="4629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900" i="1" baseline="4629" dirty="0">
                <a:solidFill>
                  <a:srgbClr val="414159"/>
                </a:solidFill>
                <a:latin typeface="LM Sans 8"/>
                <a:cs typeface="LM Sans 8"/>
              </a:rPr>
              <a:t>	</a:t>
            </a:r>
            <a:r>
              <a:rPr sz="600" spc="-5" dirty="0">
                <a:solidFill>
                  <a:srgbClr val="414159"/>
                </a:solidFill>
                <a:latin typeface="LM Sans 8"/>
                <a:cs typeface="LM Sans 8"/>
              </a:rPr>
              <a:t>0</a:t>
            </a:r>
            <a:r>
              <a:rPr sz="600" i="1" dirty="0">
                <a:solidFill>
                  <a:srgbClr val="414159"/>
                </a:solidFill>
                <a:latin typeface="Trebuchet MS"/>
                <a:cs typeface="Trebuchet MS"/>
              </a:rPr>
              <a:t>,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h</a:t>
            </a:r>
            <a:r>
              <a:rPr sz="600" i="1" dirty="0">
                <a:solidFill>
                  <a:srgbClr val="414159"/>
                </a:solidFill>
                <a:latin typeface="LM Sans 8"/>
                <a:cs typeface="LM Sans 8"/>
              </a:rPr>
              <a:t>	</a:t>
            </a:r>
            <a:r>
              <a:rPr sz="600" i="1" spc="15" dirty="0">
                <a:solidFill>
                  <a:srgbClr val="414159"/>
                </a:solidFill>
                <a:latin typeface="LM Sans 8"/>
                <a:cs typeface="LM Sans 8"/>
              </a:rPr>
              <a:t>u</a:t>
            </a:r>
            <a:r>
              <a:rPr sz="600" i="1" dirty="0">
                <a:solidFill>
                  <a:srgbClr val="414159"/>
                </a:solidFill>
                <a:latin typeface="Trebuchet MS"/>
                <a:cs typeface="Trebuchet MS"/>
              </a:rPr>
              <a:t>,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h</a:t>
            </a:r>
            <a:endParaRPr sz="600">
              <a:latin typeface="LM Sans 8"/>
              <a:cs typeface="LM Sans 8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609077" y="888649"/>
            <a:ext cx="54610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600">
              <a:latin typeface="LM Sans 8"/>
              <a:cs typeface="LM Sans 8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59637" y="821301"/>
            <a:ext cx="1168400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39725" algn="l"/>
                <a:tab pos="810895" algn="l"/>
                <a:tab pos="1120140" algn="l"/>
              </a:tabLst>
            </a:pP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z	z	n	z</a:t>
            </a:r>
            <a:endParaRPr sz="600">
              <a:latin typeface="LM Sans 8"/>
              <a:cs typeface="LM Sans 8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853590" y="896028"/>
            <a:ext cx="54673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20040" algn="l"/>
              </a:tabLst>
            </a:pP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	</a:t>
            </a:r>
            <a:r>
              <a:rPr sz="600" i="1" spc="15" dirty="0">
                <a:solidFill>
                  <a:srgbClr val="414159"/>
                </a:solidFill>
                <a:latin typeface="LM Sans 8"/>
                <a:cs typeface="LM Sans 8"/>
              </a:rPr>
              <a:t>g</a:t>
            </a:r>
            <a:r>
              <a:rPr sz="600" i="1" spc="15" dirty="0">
                <a:solidFill>
                  <a:srgbClr val="414159"/>
                </a:solidFill>
                <a:latin typeface="Trebuchet MS"/>
                <a:cs typeface="Trebuchet MS"/>
              </a:rPr>
              <a:t>,</a:t>
            </a:r>
            <a:r>
              <a:rPr sz="600" i="1" spc="15" dirty="0">
                <a:solidFill>
                  <a:srgbClr val="414159"/>
                </a:solidFill>
                <a:latin typeface="LM Sans 8"/>
                <a:cs typeface="LM Sans 8"/>
              </a:rPr>
              <a:t>h</a:t>
            </a:r>
            <a:r>
              <a:rPr sz="600" i="1" spc="229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900" i="1" spc="-7" baseline="4629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900" baseline="4629">
              <a:latin typeface="LM Sans 8"/>
              <a:cs typeface="LM Sans 8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35024" y="726064"/>
            <a:ext cx="15297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463675" algn="l"/>
              </a:tabLst>
            </a:pPr>
            <a:r>
              <a:rPr sz="1000" spc="-204" dirty="0">
                <a:solidFill>
                  <a:srgbClr val="414159"/>
                </a:solidFill>
                <a:latin typeface="Arial"/>
                <a:cs typeface="Arial"/>
              </a:rPr>
              <a:t>Σ	Σ</a:t>
            </a:r>
            <a:endParaRPr sz="10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73824" y="838042"/>
            <a:ext cx="210185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45110" algn="l"/>
                <a:tab pos="736600" algn="l"/>
              </a:tabLst>
            </a:pPr>
            <a:r>
              <a:rPr sz="900" i="1" spc="-5" dirty="0">
                <a:solidFill>
                  <a:srgbClr val="414159"/>
                </a:solidFill>
                <a:latin typeface="LM Sans 9"/>
                <a:cs typeface="LM Sans 9"/>
              </a:rPr>
              <a:t>x	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=</a:t>
            </a:r>
            <a:r>
              <a:rPr sz="900" spc="-55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5" dirty="0">
                <a:solidFill>
                  <a:srgbClr val="414159"/>
                </a:solidFill>
                <a:latin typeface="MathJax_AMS"/>
                <a:cs typeface="MathJax_AMS"/>
              </a:rPr>
              <a:t>I   </a:t>
            </a:r>
            <a:r>
              <a:rPr sz="900" spc="5" dirty="0">
                <a:solidFill>
                  <a:srgbClr val="414159"/>
                </a:solidFill>
                <a:latin typeface="MathJax_AMS"/>
                <a:cs typeface="MathJax_AMS"/>
              </a:rPr>
              <a:t> </a:t>
            </a:r>
            <a:r>
              <a:rPr sz="900" i="1" spc="-40" dirty="0">
                <a:solidFill>
                  <a:srgbClr val="414159"/>
                </a:solidFill>
                <a:latin typeface="Verdana"/>
                <a:cs typeface="Verdana"/>
              </a:rPr>
              <a:t>β	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+ </a:t>
            </a:r>
            <a:r>
              <a:rPr sz="900" i="1" spc="-40" dirty="0">
                <a:solidFill>
                  <a:srgbClr val="414159"/>
                </a:solidFill>
                <a:latin typeface="Verdana"/>
                <a:cs typeface="Verdana"/>
              </a:rPr>
              <a:t>β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900" i="1" spc="-5" dirty="0">
                <a:solidFill>
                  <a:srgbClr val="414159"/>
                </a:solidFill>
                <a:latin typeface="LM Sans 9"/>
                <a:cs typeface="LM Sans 9"/>
              </a:rPr>
              <a:t>u </a:t>
            </a:r>
            <a:r>
              <a:rPr sz="900" i="1" spc="-40" dirty="0">
                <a:solidFill>
                  <a:srgbClr val="414159"/>
                </a:solidFill>
                <a:latin typeface="DejaVu Sans"/>
                <a:cs typeface="DejaVu Sans"/>
              </a:rPr>
              <a:t>− </a:t>
            </a:r>
            <a:r>
              <a:rPr sz="900" i="1" spc="-5" dirty="0">
                <a:solidFill>
                  <a:srgbClr val="414159"/>
                </a:solidFill>
                <a:latin typeface="LM Sans 9"/>
                <a:cs typeface="LM Sans 9"/>
              </a:rPr>
              <a:t>u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) + </a:t>
            </a:r>
            <a:r>
              <a:rPr sz="900" i="1" spc="-40" dirty="0">
                <a:solidFill>
                  <a:srgbClr val="414159"/>
                </a:solidFill>
                <a:latin typeface="Verdana"/>
                <a:cs typeface="Verdana"/>
              </a:rPr>
              <a:t>β </a:t>
            </a:r>
            <a:r>
              <a:rPr sz="900" i="1" spc="-215" dirty="0">
                <a:solidFill>
                  <a:srgbClr val="414159"/>
                </a:solidFill>
                <a:latin typeface="LM Sans 9"/>
                <a:cs typeface="LM Sans 9"/>
              </a:rPr>
              <a:t>g</a:t>
            </a:r>
            <a:r>
              <a:rPr sz="900" spc="-215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900" spc="-21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+</a:t>
            </a:r>
            <a:endParaRPr sz="900">
              <a:latin typeface="LM Sans 9"/>
              <a:cs typeface="LM Sans 9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108263" y="1136998"/>
            <a:ext cx="699770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43840" algn="l"/>
                <a:tab pos="570865" algn="l"/>
              </a:tabLst>
            </a:pPr>
            <a:r>
              <a:rPr sz="900" i="1" spc="-7" baseline="4629" dirty="0">
                <a:solidFill>
                  <a:srgbClr val="414159"/>
                </a:solidFill>
                <a:latin typeface="LM Sans 8"/>
                <a:cs typeface="LM Sans 8"/>
              </a:rPr>
              <a:t>t	</a:t>
            </a:r>
            <a:r>
              <a:rPr sz="600" spc="-5" dirty="0">
                <a:solidFill>
                  <a:srgbClr val="414159"/>
                </a:solidFill>
                <a:latin typeface="LM Sans 8"/>
                <a:cs typeface="LM Sans 8"/>
              </a:rPr>
              <a:t>0</a:t>
            </a:r>
            <a:r>
              <a:rPr sz="600" i="1" dirty="0">
                <a:solidFill>
                  <a:srgbClr val="414159"/>
                </a:solidFill>
                <a:latin typeface="Trebuchet MS"/>
                <a:cs typeface="Trebuchet MS"/>
              </a:rPr>
              <a:t>,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h</a:t>
            </a:r>
            <a:r>
              <a:rPr sz="600" i="1" dirty="0">
                <a:solidFill>
                  <a:srgbClr val="414159"/>
                </a:solidFill>
                <a:latin typeface="LM Sans 8"/>
                <a:cs typeface="LM Sans 8"/>
              </a:rPr>
              <a:t>	</a:t>
            </a:r>
            <a:r>
              <a:rPr sz="600" i="1" spc="15" dirty="0">
                <a:solidFill>
                  <a:srgbClr val="414159"/>
                </a:solidFill>
                <a:latin typeface="LM Sans 8"/>
                <a:cs typeface="LM Sans 8"/>
              </a:rPr>
              <a:t>u</a:t>
            </a:r>
            <a:r>
              <a:rPr sz="600" i="1" dirty="0">
                <a:solidFill>
                  <a:srgbClr val="414159"/>
                </a:solidFill>
                <a:latin typeface="Trebuchet MS"/>
                <a:cs typeface="Trebuchet MS"/>
              </a:rPr>
              <a:t>,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h</a:t>
            </a:r>
            <a:endParaRPr sz="600">
              <a:latin typeface="LM Sans 8"/>
              <a:cs typeface="LM Sans 8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95396" y="1129619"/>
            <a:ext cx="54610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600">
              <a:latin typeface="LM Sans 8"/>
              <a:cs typeface="LM Sans 8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144392" y="1062271"/>
            <a:ext cx="67310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n</a:t>
            </a:r>
            <a:endParaRPr sz="600">
              <a:latin typeface="LM Sans 8"/>
              <a:cs typeface="LM Sans 8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307856" y="1030406"/>
            <a:ext cx="1299210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  <a:tabLst>
                <a:tab pos="377825" algn="l"/>
                <a:tab pos="1158240" algn="l"/>
              </a:tabLst>
            </a:pPr>
            <a:r>
              <a:rPr sz="900" i="1" spc="-37" baseline="-23148" dirty="0">
                <a:solidFill>
                  <a:srgbClr val="414159"/>
                </a:solidFill>
                <a:latin typeface="LM Sans 8"/>
                <a:cs typeface="LM Sans 8"/>
              </a:rPr>
              <a:t>n</a:t>
            </a:r>
            <a:r>
              <a:rPr sz="500" i="1" spc="-25" dirty="0">
                <a:solidFill>
                  <a:srgbClr val="414159"/>
                </a:solidFill>
                <a:latin typeface="DejaVu Sans"/>
                <a:cs typeface="DejaVu Sans"/>
              </a:rPr>
              <a:t>∗	</a:t>
            </a:r>
            <a:r>
              <a:rPr sz="900" i="1" spc="-37" baseline="-23148" dirty="0">
                <a:solidFill>
                  <a:srgbClr val="414159"/>
                </a:solidFill>
                <a:latin typeface="LM Sans 8"/>
                <a:cs typeface="LM Sans 8"/>
              </a:rPr>
              <a:t>n</a:t>
            </a:r>
            <a:r>
              <a:rPr sz="500" i="1" spc="-25" dirty="0">
                <a:solidFill>
                  <a:srgbClr val="414159"/>
                </a:solidFill>
                <a:latin typeface="DejaVu Sans"/>
                <a:cs typeface="DejaVu Sans"/>
              </a:rPr>
              <a:t>∗	</a:t>
            </a:r>
            <a:r>
              <a:rPr sz="900" i="1" spc="-37" baseline="-23148" dirty="0">
                <a:solidFill>
                  <a:srgbClr val="414159"/>
                </a:solidFill>
                <a:latin typeface="LM Sans 8"/>
                <a:cs typeface="LM Sans 8"/>
              </a:rPr>
              <a:t>n</a:t>
            </a:r>
            <a:r>
              <a:rPr sz="500" i="1" spc="-25" dirty="0">
                <a:solidFill>
                  <a:srgbClr val="414159"/>
                </a:solidFill>
                <a:latin typeface="DejaVu Sans"/>
                <a:cs typeface="DejaVu Sans"/>
              </a:rPr>
              <a:t>∗</a:t>
            </a:r>
            <a:endParaRPr sz="500">
              <a:latin typeface="DejaVu Sans"/>
              <a:cs typeface="DejaVu San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139909" y="1136998"/>
            <a:ext cx="451484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20040" algn="l"/>
              </a:tabLst>
            </a:pP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	</a:t>
            </a:r>
            <a:r>
              <a:rPr sz="600" i="1" spc="50" dirty="0">
                <a:solidFill>
                  <a:srgbClr val="414159"/>
                </a:solidFill>
                <a:latin typeface="LM Sans 8"/>
                <a:cs typeface="LM Sans 8"/>
              </a:rPr>
              <a:t>g</a:t>
            </a:r>
            <a:r>
              <a:rPr sz="600" i="1" dirty="0">
                <a:solidFill>
                  <a:srgbClr val="414159"/>
                </a:solidFill>
                <a:latin typeface="Trebuchet MS"/>
                <a:cs typeface="Trebuchet MS"/>
              </a:rPr>
              <a:t>,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h</a:t>
            </a:r>
            <a:endParaRPr sz="600">
              <a:latin typeface="LM Sans 8"/>
              <a:cs typeface="LM Sans 8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214308" y="929073"/>
            <a:ext cx="15436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470660" algn="l"/>
              </a:tabLst>
            </a:pPr>
            <a:r>
              <a:rPr sz="1000" spc="-150" dirty="0">
                <a:solidFill>
                  <a:srgbClr val="414159"/>
                </a:solidFill>
                <a:latin typeface="Arial"/>
                <a:cs typeface="Arial"/>
              </a:rPr>
              <a:t>Σ	Σ</a:t>
            </a:r>
            <a:endParaRPr sz="10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816912" y="1079012"/>
            <a:ext cx="205803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79450" algn="l"/>
              </a:tabLst>
            </a:pP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(1 </a:t>
            </a:r>
            <a:r>
              <a:rPr sz="900" i="1" spc="-40" dirty="0">
                <a:solidFill>
                  <a:srgbClr val="414159"/>
                </a:solidFill>
                <a:latin typeface="DejaVu Sans"/>
                <a:cs typeface="DejaVu Sans"/>
              </a:rPr>
              <a:t>− </a:t>
            </a:r>
            <a:r>
              <a:rPr sz="900" spc="-5" dirty="0">
                <a:solidFill>
                  <a:srgbClr val="414159"/>
                </a:solidFill>
                <a:latin typeface="MathJax_AMS"/>
                <a:cs typeface="MathJax_AMS"/>
              </a:rPr>
              <a:t>I</a:t>
            </a:r>
            <a:r>
              <a:rPr sz="900" spc="-50" dirty="0">
                <a:solidFill>
                  <a:srgbClr val="414159"/>
                </a:solidFill>
                <a:latin typeface="MathJax_AMS"/>
                <a:cs typeface="MathJax_AMS"/>
              </a:rPr>
              <a:t>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) </a:t>
            </a:r>
            <a:r>
              <a:rPr sz="900" spc="15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i="1" spc="-40" dirty="0">
                <a:solidFill>
                  <a:srgbClr val="414159"/>
                </a:solidFill>
                <a:latin typeface="Verdana"/>
                <a:cs typeface="Verdana"/>
              </a:rPr>
              <a:t>β	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+ </a:t>
            </a:r>
            <a:r>
              <a:rPr sz="900" i="1" spc="-40" dirty="0">
                <a:solidFill>
                  <a:srgbClr val="414159"/>
                </a:solidFill>
                <a:latin typeface="Verdana"/>
                <a:cs typeface="Verdana"/>
              </a:rPr>
              <a:t>β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900" i="1" spc="-5" dirty="0">
                <a:solidFill>
                  <a:srgbClr val="414159"/>
                </a:solidFill>
                <a:latin typeface="LM Sans 9"/>
                <a:cs typeface="LM Sans 9"/>
              </a:rPr>
              <a:t>u </a:t>
            </a:r>
            <a:r>
              <a:rPr sz="900" i="1" spc="-40" dirty="0">
                <a:solidFill>
                  <a:srgbClr val="414159"/>
                </a:solidFill>
                <a:latin typeface="DejaVu Sans"/>
                <a:cs typeface="DejaVu Sans"/>
              </a:rPr>
              <a:t>− </a:t>
            </a:r>
            <a:r>
              <a:rPr sz="900" i="1" spc="-5" dirty="0">
                <a:solidFill>
                  <a:srgbClr val="414159"/>
                </a:solidFill>
                <a:latin typeface="LM Sans 9"/>
                <a:cs typeface="LM Sans 9"/>
              </a:rPr>
              <a:t>u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) + </a:t>
            </a:r>
            <a:r>
              <a:rPr sz="900" i="1" spc="-40" dirty="0">
                <a:solidFill>
                  <a:srgbClr val="414159"/>
                </a:solidFill>
                <a:latin typeface="Verdana"/>
                <a:cs typeface="Verdana"/>
              </a:rPr>
              <a:t>β </a:t>
            </a:r>
            <a:r>
              <a:rPr sz="900" i="1" spc="-215" dirty="0">
                <a:solidFill>
                  <a:srgbClr val="414159"/>
                </a:solidFill>
                <a:latin typeface="LM Sans 9"/>
                <a:cs typeface="LM Sans 9"/>
              </a:rPr>
              <a:t>g</a:t>
            </a:r>
            <a:r>
              <a:rPr sz="900" spc="-215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900" spc="-195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+</a:t>
            </a:r>
            <a:endParaRPr sz="900">
              <a:latin typeface="LM Sans 9"/>
              <a:cs typeface="LM Sans 9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606330" y="1092499"/>
            <a:ext cx="55372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281305" algn="l"/>
              </a:tabLst>
            </a:pP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	</a:t>
            </a:r>
            <a:r>
              <a:rPr sz="1350" i="1" spc="-7" baseline="6172" dirty="0">
                <a:solidFill>
                  <a:srgbClr val="414159"/>
                </a:solidFill>
                <a:latin typeface="Verdana"/>
                <a:cs typeface="Verdana"/>
              </a:rPr>
              <a:t>ε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spc="-5" dirty="0">
                <a:solidFill>
                  <a:srgbClr val="414159"/>
                </a:solidFill>
                <a:latin typeface="LM Sans 8"/>
                <a:cs typeface="LM Sans 8"/>
              </a:rPr>
              <a:t>+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h</a:t>
            </a:r>
            <a:r>
              <a:rPr sz="1350" i="1" spc="-7" baseline="6172" dirty="0">
                <a:solidFill>
                  <a:srgbClr val="414159"/>
                </a:solidFill>
                <a:latin typeface="Verdana"/>
                <a:cs typeface="Verdana"/>
              </a:rPr>
              <a:t>,</a:t>
            </a:r>
            <a:endParaRPr sz="1350" baseline="6172">
              <a:latin typeface="Verdana"/>
              <a:cs typeface="Verdan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09194" y="1323207"/>
            <a:ext cx="3618229" cy="4889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where </a:t>
            </a:r>
            <a:r>
              <a:rPr sz="1350" spc="-7" baseline="6172" dirty="0">
                <a:solidFill>
                  <a:srgbClr val="414159"/>
                </a:solidFill>
                <a:latin typeface="MathJax_AMS"/>
                <a:cs typeface="MathJax_AMS"/>
              </a:rPr>
              <a:t>I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= 1 if in ZLB </a:t>
            </a:r>
            <a:r>
              <a:rPr sz="1350" baseline="6172" dirty="0">
                <a:solidFill>
                  <a:srgbClr val="414159"/>
                </a:solidFill>
                <a:latin typeface="LM Sans 9"/>
                <a:cs typeface="LM Sans 9"/>
              </a:rPr>
              <a:t>periods, </a:t>
            </a: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and otherwise</a:t>
            </a:r>
            <a:r>
              <a:rPr sz="1350" spc="-179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zero.</a:t>
            </a:r>
            <a:endParaRPr sz="1350" baseline="6172">
              <a:latin typeface="LM Sans 9"/>
              <a:cs typeface="LM Sans 9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00">
              <a:latin typeface="LM Sans 9"/>
              <a:cs typeface="LM Sans 9"/>
            </a:endParaRPr>
          </a:p>
          <a:p>
            <a:pPr marL="396875">
              <a:lnSpc>
                <a:spcPct val="100000"/>
              </a:lnSpc>
            </a:pPr>
            <a:r>
              <a:rPr sz="900" b="1" spc="-5" dirty="0">
                <a:solidFill>
                  <a:srgbClr val="414159"/>
                </a:solidFill>
                <a:latin typeface="LM Sans 10"/>
                <a:cs typeface="LM Sans 10"/>
              </a:rPr>
              <a:t>Figure 2: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The Impulse Response of Inflation: ZLB v.s.</a:t>
            </a:r>
            <a:r>
              <a:rPr sz="900" spc="5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Non-ZLB</a:t>
            </a:r>
            <a:endParaRPr sz="900">
              <a:latin typeface="LM Sans 9"/>
              <a:cs typeface="LM Sans 9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642728" y="2084509"/>
            <a:ext cx="1532890" cy="962025"/>
            <a:chOff x="642728" y="2084509"/>
            <a:chExt cx="1532890" cy="962025"/>
          </a:xfrm>
        </p:grpSpPr>
        <p:sp>
          <p:nvSpPr>
            <p:cNvPr id="24" name="object 24"/>
            <p:cNvSpPr/>
            <p:nvPr/>
          </p:nvSpPr>
          <p:spPr>
            <a:xfrm>
              <a:off x="642728" y="3016943"/>
              <a:ext cx="1532890" cy="28575"/>
            </a:xfrm>
            <a:custGeom>
              <a:avLst/>
              <a:gdLst/>
              <a:ahLst/>
              <a:cxnLst/>
              <a:rect l="l" t="t" r="r" b="b"/>
              <a:pathLst>
                <a:path w="1532889" h="28575">
                  <a:moveTo>
                    <a:pt x="17660" y="0"/>
                  </a:moveTo>
                  <a:lnTo>
                    <a:pt x="0" y="0"/>
                  </a:lnTo>
                </a:path>
                <a:path w="1532889" h="28575">
                  <a:moveTo>
                    <a:pt x="17660" y="27993"/>
                  </a:moveTo>
                  <a:lnTo>
                    <a:pt x="1532329" y="2799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60389" y="2790808"/>
              <a:ext cx="1515110" cy="226695"/>
            </a:xfrm>
            <a:custGeom>
              <a:avLst/>
              <a:gdLst/>
              <a:ahLst/>
              <a:cxnLst/>
              <a:rect l="l" t="t" r="r" b="b"/>
              <a:pathLst>
                <a:path w="1515110" h="226694">
                  <a:moveTo>
                    <a:pt x="0" y="226135"/>
                  </a:moveTo>
                  <a:lnTo>
                    <a:pt x="1514669" y="226135"/>
                  </a:lnTo>
                </a:path>
                <a:path w="1515110" h="226694">
                  <a:moveTo>
                    <a:pt x="0" y="0"/>
                  </a:moveTo>
                  <a:lnTo>
                    <a:pt x="1514669" y="0"/>
                  </a:lnTo>
                </a:path>
              </a:pathLst>
            </a:custGeom>
            <a:ln w="3817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88383" y="2822627"/>
              <a:ext cx="26034" cy="1270"/>
            </a:xfrm>
            <a:custGeom>
              <a:avLst/>
              <a:gdLst/>
              <a:ahLst/>
              <a:cxnLst/>
              <a:rect l="l" t="t" r="r" b="b"/>
              <a:pathLst>
                <a:path w="26034" h="1269">
                  <a:moveTo>
                    <a:pt x="-2862" y="327"/>
                  </a:moveTo>
                  <a:lnTo>
                    <a:pt x="28286" y="327"/>
                  </a:lnTo>
                </a:path>
              </a:pathLst>
            </a:custGeom>
            <a:ln w="6381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26547" y="2821643"/>
              <a:ext cx="26034" cy="1270"/>
            </a:xfrm>
            <a:custGeom>
              <a:avLst/>
              <a:gdLst/>
              <a:ahLst/>
              <a:cxnLst/>
              <a:rect l="l" t="t" r="r" b="b"/>
              <a:pathLst>
                <a:path w="26034" h="1269">
                  <a:moveTo>
                    <a:pt x="-2862" y="355"/>
                  </a:moveTo>
                  <a:lnTo>
                    <a:pt x="28286" y="355"/>
                  </a:lnTo>
                </a:path>
              </a:pathLst>
            </a:custGeom>
            <a:ln w="6436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63069" y="2824322"/>
              <a:ext cx="73025" cy="119380"/>
            </a:xfrm>
            <a:custGeom>
              <a:avLst/>
              <a:gdLst/>
              <a:ahLst/>
              <a:cxnLst/>
              <a:rect l="l" t="t" r="r" b="b"/>
              <a:pathLst>
                <a:path w="73025" h="119380">
                  <a:moveTo>
                    <a:pt x="0" y="0"/>
                  </a:moveTo>
                  <a:lnTo>
                    <a:pt x="13068" y="21814"/>
                  </a:lnTo>
                </a:path>
                <a:path w="73025" h="119380">
                  <a:moveTo>
                    <a:pt x="19628" y="32749"/>
                  </a:moveTo>
                  <a:lnTo>
                    <a:pt x="32696" y="54566"/>
                  </a:lnTo>
                </a:path>
                <a:path w="73025" h="119380">
                  <a:moveTo>
                    <a:pt x="39256" y="65501"/>
                  </a:moveTo>
                  <a:lnTo>
                    <a:pt x="52324" y="87260"/>
                  </a:lnTo>
                </a:path>
                <a:path w="73025" h="119380">
                  <a:moveTo>
                    <a:pt x="58884" y="98195"/>
                  </a:moveTo>
                  <a:lnTo>
                    <a:pt x="71133" y="118590"/>
                  </a:lnTo>
                </a:path>
                <a:path w="73025" h="119380">
                  <a:moveTo>
                    <a:pt x="71133" y="118590"/>
                  </a:moveTo>
                  <a:lnTo>
                    <a:pt x="72772" y="118754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48472" y="2944498"/>
              <a:ext cx="25400" cy="3175"/>
            </a:xfrm>
            <a:custGeom>
              <a:avLst/>
              <a:gdLst/>
              <a:ahLst/>
              <a:cxnLst/>
              <a:rect l="l" t="t" r="r" b="b"/>
              <a:pathLst>
                <a:path w="25400" h="3175">
                  <a:moveTo>
                    <a:pt x="-2862" y="1393"/>
                  </a:moveTo>
                  <a:lnTo>
                    <a:pt x="28177" y="1393"/>
                  </a:lnTo>
                </a:path>
              </a:pathLst>
            </a:custGeom>
            <a:ln w="8513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86416" y="2948708"/>
              <a:ext cx="20955" cy="2540"/>
            </a:xfrm>
            <a:custGeom>
              <a:avLst/>
              <a:gdLst/>
              <a:ahLst/>
              <a:cxnLst/>
              <a:rect l="l" t="t" r="r" b="b"/>
              <a:pathLst>
                <a:path w="20955" h="2539">
                  <a:moveTo>
                    <a:pt x="-2862" y="1148"/>
                  </a:moveTo>
                  <a:lnTo>
                    <a:pt x="23585" y="1148"/>
                  </a:lnTo>
                </a:path>
              </a:pathLst>
            </a:custGeom>
            <a:ln w="8023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907139" y="2785612"/>
              <a:ext cx="243204" cy="165735"/>
            </a:xfrm>
            <a:custGeom>
              <a:avLst/>
              <a:gdLst/>
              <a:ahLst/>
              <a:cxnLst/>
              <a:rect l="l" t="t" r="r" b="b"/>
              <a:pathLst>
                <a:path w="243205" h="165735">
                  <a:moveTo>
                    <a:pt x="0" y="165393"/>
                  </a:moveTo>
                  <a:lnTo>
                    <a:pt x="4155" y="163424"/>
                  </a:lnTo>
                </a:path>
                <a:path w="243205" h="165735">
                  <a:moveTo>
                    <a:pt x="15636" y="157956"/>
                  </a:moveTo>
                  <a:lnTo>
                    <a:pt x="38602" y="147021"/>
                  </a:lnTo>
                </a:path>
                <a:path w="243205" h="165735">
                  <a:moveTo>
                    <a:pt x="50081" y="141553"/>
                  </a:moveTo>
                  <a:lnTo>
                    <a:pt x="72936" y="130674"/>
                  </a:lnTo>
                </a:path>
                <a:path w="243205" h="165735">
                  <a:moveTo>
                    <a:pt x="72936" y="130674"/>
                  </a:moveTo>
                  <a:lnTo>
                    <a:pt x="73047" y="130565"/>
                  </a:lnTo>
                </a:path>
                <a:path w="243205" h="165735">
                  <a:moveTo>
                    <a:pt x="81410" y="120997"/>
                  </a:moveTo>
                  <a:lnTo>
                    <a:pt x="98142" y="101805"/>
                  </a:lnTo>
                </a:path>
                <a:path w="243205" h="165735">
                  <a:moveTo>
                    <a:pt x="106506" y="92237"/>
                  </a:moveTo>
                  <a:lnTo>
                    <a:pt x="123237" y="73100"/>
                  </a:lnTo>
                </a:path>
                <a:path w="243205" h="165735">
                  <a:moveTo>
                    <a:pt x="131605" y="63532"/>
                  </a:moveTo>
                  <a:lnTo>
                    <a:pt x="145872" y="47238"/>
                  </a:lnTo>
                </a:path>
                <a:path w="243205" h="165735">
                  <a:moveTo>
                    <a:pt x="145872" y="47238"/>
                  </a:moveTo>
                  <a:lnTo>
                    <a:pt x="149645" y="46747"/>
                  </a:lnTo>
                </a:path>
                <a:path w="243205" h="165735">
                  <a:moveTo>
                    <a:pt x="162277" y="45107"/>
                  </a:moveTo>
                  <a:lnTo>
                    <a:pt x="187482" y="41771"/>
                  </a:lnTo>
                </a:path>
                <a:path w="243205" h="165735">
                  <a:moveTo>
                    <a:pt x="200110" y="40076"/>
                  </a:moveTo>
                  <a:lnTo>
                    <a:pt x="218807" y="37617"/>
                  </a:lnTo>
                </a:path>
                <a:path w="243205" h="165735">
                  <a:moveTo>
                    <a:pt x="218807" y="37617"/>
                  </a:moveTo>
                  <a:lnTo>
                    <a:pt x="222364" y="32094"/>
                  </a:lnTo>
                </a:path>
                <a:path w="243205" h="165735">
                  <a:moveTo>
                    <a:pt x="229252" y="21378"/>
                  </a:moveTo>
                  <a:lnTo>
                    <a:pt x="242975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60389" y="2564724"/>
              <a:ext cx="1515110" cy="0"/>
            </a:xfrm>
            <a:custGeom>
              <a:avLst/>
              <a:gdLst/>
              <a:ahLst/>
              <a:cxnLst/>
              <a:rect l="l" t="t" r="r" b="b"/>
              <a:pathLst>
                <a:path w="1515110">
                  <a:moveTo>
                    <a:pt x="0" y="0"/>
                  </a:moveTo>
                  <a:lnTo>
                    <a:pt x="1514669" y="0"/>
                  </a:lnTo>
                </a:path>
              </a:pathLst>
            </a:custGeom>
            <a:ln w="3817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88383" y="2446241"/>
              <a:ext cx="1459230" cy="258445"/>
            </a:xfrm>
            <a:custGeom>
              <a:avLst/>
              <a:gdLst/>
              <a:ahLst/>
              <a:cxnLst/>
              <a:rect l="l" t="t" r="r" b="b"/>
              <a:pathLst>
                <a:path w="1459230" h="258444">
                  <a:moveTo>
                    <a:pt x="0" y="105250"/>
                  </a:moveTo>
                  <a:lnTo>
                    <a:pt x="72936" y="141665"/>
                  </a:lnTo>
                  <a:lnTo>
                    <a:pt x="145819" y="257961"/>
                  </a:lnTo>
                  <a:lnTo>
                    <a:pt x="218756" y="232370"/>
                  </a:lnTo>
                  <a:lnTo>
                    <a:pt x="291692" y="175398"/>
                  </a:lnTo>
                  <a:lnTo>
                    <a:pt x="364628" y="122530"/>
                  </a:lnTo>
                  <a:lnTo>
                    <a:pt x="437564" y="110225"/>
                  </a:lnTo>
                  <a:lnTo>
                    <a:pt x="510504" y="41009"/>
                  </a:lnTo>
                  <a:lnTo>
                    <a:pt x="583440" y="0"/>
                  </a:lnTo>
                  <a:lnTo>
                    <a:pt x="656375" y="14381"/>
                  </a:lnTo>
                  <a:lnTo>
                    <a:pt x="729315" y="133301"/>
                  </a:lnTo>
                  <a:lnTo>
                    <a:pt x="802251" y="143467"/>
                  </a:lnTo>
                  <a:lnTo>
                    <a:pt x="875187" y="98746"/>
                  </a:lnTo>
                  <a:lnTo>
                    <a:pt x="948122" y="126740"/>
                  </a:lnTo>
                  <a:lnTo>
                    <a:pt x="1021058" y="204430"/>
                  </a:lnTo>
                  <a:lnTo>
                    <a:pt x="1093998" y="158339"/>
                  </a:lnTo>
                  <a:lnTo>
                    <a:pt x="1166934" y="196557"/>
                  </a:lnTo>
                  <a:lnTo>
                    <a:pt x="1239870" y="201315"/>
                  </a:lnTo>
                  <a:lnTo>
                    <a:pt x="1312810" y="242868"/>
                  </a:lnTo>
                  <a:lnTo>
                    <a:pt x="1385745" y="131878"/>
                  </a:lnTo>
                  <a:lnTo>
                    <a:pt x="1458681" y="169221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60389" y="2338640"/>
              <a:ext cx="1515110" cy="0"/>
            </a:xfrm>
            <a:custGeom>
              <a:avLst/>
              <a:gdLst/>
              <a:ahLst/>
              <a:cxnLst/>
              <a:rect l="l" t="t" r="r" b="b"/>
              <a:pathLst>
                <a:path w="1515110">
                  <a:moveTo>
                    <a:pt x="0" y="0"/>
                  </a:moveTo>
                  <a:lnTo>
                    <a:pt x="1514669" y="0"/>
                  </a:lnTo>
                </a:path>
              </a:pathLst>
            </a:custGeom>
            <a:ln w="3817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88383" y="2232736"/>
              <a:ext cx="1459230" cy="549910"/>
            </a:xfrm>
            <a:custGeom>
              <a:avLst/>
              <a:gdLst/>
              <a:ahLst/>
              <a:cxnLst/>
              <a:rect l="l" t="t" r="r" b="b"/>
              <a:pathLst>
                <a:path w="1459230" h="549910">
                  <a:moveTo>
                    <a:pt x="0" y="47018"/>
                  </a:moveTo>
                  <a:lnTo>
                    <a:pt x="17769" y="65225"/>
                  </a:lnTo>
                </a:path>
                <a:path w="1459230" h="549910">
                  <a:moveTo>
                    <a:pt x="26681" y="74305"/>
                  </a:moveTo>
                  <a:lnTo>
                    <a:pt x="44451" y="92508"/>
                  </a:lnTo>
                </a:path>
                <a:path w="1459230" h="549910">
                  <a:moveTo>
                    <a:pt x="53363" y="101587"/>
                  </a:moveTo>
                  <a:lnTo>
                    <a:pt x="71133" y="119790"/>
                  </a:lnTo>
                </a:path>
                <a:path w="1459230" h="549910">
                  <a:moveTo>
                    <a:pt x="78514" y="130129"/>
                  </a:moveTo>
                  <a:lnTo>
                    <a:pt x="92456" y="151394"/>
                  </a:lnTo>
                </a:path>
                <a:path w="1459230" h="549910">
                  <a:moveTo>
                    <a:pt x="99398" y="162055"/>
                  </a:moveTo>
                  <a:lnTo>
                    <a:pt x="113397" y="183328"/>
                  </a:lnTo>
                </a:path>
                <a:path w="1459230" h="549910">
                  <a:moveTo>
                    <a:pt x="120340" y="193932"/>
                  </a:moveTo>
                  <a:lnTo>
                    <a:pt x="134282" y="215201"/>
                  </a:lnTo>
                </a:path>
                <a:path w="1459230" h="549910">
                  <a:moveTo>
                    <a:pt x="141280" y="225809"/>
                  </a:moveTo>
                  <a:lnTo>
                    <a:pt x="145819" y="232750"/>
                  </a:lnTo>
                </a:path>
                <a:path w="1459230" h="549910">
                  <a:moveTo>
                    <a:pt x="145819" y="232750"/>
                  </a:moveTo>
                  <a:lnTo>
                    <a:pt x="159160" y="221926"/>
                  </a:lnTo>
                </a:path>
                <a:path w="1459230" h="549910">
                  <a:moveTo>
                    <a:pt x="169001" y="213889"/>
                  </a:moveTo>
                  <a:lnTo>
                    <a:pt x="188793" y="197869"/>
                  </a:lnTo>
                </a:path>
                <a:path w="1459230" h="549910">
                  <a:moveTo>
                    <a:pt x="198636" y="189832"/>
                  </a:moveTo>
                  <a:lnTo>
                    <a:pt x="218428" y="173812"/>
                  </a:lnTo>
                </a:path>
                <a:path w="1459230" h="549910">
                  <a:moveTo>
                    <a:pt x="227067" y="164520"/>
                  </a:moveTo>
                  <a:lnTo>
                    <a:pt x="244289" y="145818"/>
                  </a:lnTo>
                </a:path>
                <a:path w="1459230" h="549910">
                  <a:moveTo>
                    <a:pt x="252927" y="136469"/>
                  </a:moveTo>
                  <a:lnTo>
                    <a:pt x="270149" y="117718"/>
                  </a:lnTo>
                </a:path>
                <a:path w="1459230" h="549910">
                  <a:moveTo>
                    <a:pt x="278734" y="108365"/>
                  </a:moveTo>
                  <a:lnTo>
                    <a:pt x="291692" y="94315"/>
                  </a:lnTo>
                </a:path>
                <a:path w="1459230" h="549910">
                  <a:moveTo>
                    <a:pt x="291692" y="94315"/>
                  </a:moveTo>
                  <a:lnTo>
                    <a:pt x="297763" y="92455"/>
                  </a:lnTo>
                </a:path>
                <a:path w="1459230" h="549910">
                  <a:moveTo>
                    <a:pt x="309953" y="88739"/>
                  </a:moveTo>
                  <a:lnTo>
                    <a:pt x="334284" y="81246"/>
                  </a:lnTo>
                </a:path>
                <a:path w="1459230" h="549910">
                  <a:moveTo>
                    <a:pt x="346421" y="77530"/>
                  </a:moveTo>
                  <a:lnTo>
                    <a:pt x="364628" y="71950"/>
                  </a:lnTo>
                </a:path>
                <a:path w="1459230" h="549910">
                  <a:moveTo>
                    <a:pt x="364628" y="71950"/>
                  </a:moveTo>
                  <a:lnTo>
                    <a:pt x="370915" y="70638"/>
                  </a:lnTo>
                </a:path>
                <a:path w="1459230" h="549910">
                  <a:moveTo>
                    <a:pt x="383383" y="68124"/>
                  </a:moveTo>
                  <a:lnTo>
                    <a:pt x="408262" y="62985"/>
                  </a:lnTo>
                </a:path>
                <a:path w="1459230" h="549910">
                  <a:moveTo>
                    <a:pt x="420783" y="60471"/>
                  </a:moveTo>
                  <a:lnTo>
                    <a:pt x="437564" y="57025"/>
                  </a:lnTo>
                </a:path>
                <a:path w="1459230" h="549910">
                  <a:moveTo>
                    <a:pt x="437564" y="57025"/>
                  </a:moveTo>
                  <a:lnTo>
                    <a:pt x="445437" y="54348"/>
                  </a:lnTo>
                </a:path>
                <a:path w="1459230" h="549910">
                  <a:moveTo>
                    <a:pt x="457468" y="50243"/>
                  </a:moveTo>
                  <a:lnTo>
                    <a:pt x="481582" y="42043"/>
                  </a:lnTo>
                </a:path>
                <a:path w="1459230" h="549910">
                  <a:moveTo>
                    <a:pt x="493662" y="37943"/>
                  </a:moveTo>
                  <a:lnTo>
                    <a:pt x="510504" y="32204"/>
                  </a:lnTo>
                </a:path>
                <a:path w="1459230" h="549910">
                  <a:moveTo>
                    <a:pt x="510504" y="32204"/>
                  </a:moveTo>
                  <a:lnTo>
                    <a:pt x="517993" y="30781"/>
                  </a:lnTo>
                </a:path>
                <a:path w="1459230" h="549910">
                  <a:moveTo>
                    <a:pt x="530514" y="28373"/>
                  </a:moveTo>
                  <a:lnTo>
                    <a:pt x="555446" y="23566"/>
                  </a:lnTo>
                </a:path>
                <a:path w="1459230" h="549910">
                  <a:moveTo>
                    <a:pt x="567967" y="21158"/>
                  </a:moveTo>
                  <a:lnTo>
                    <a:pt x="583440" y="18207"/>
                  </a:lnTo>
                </a:path>
                <a:path w="1459230" h="549910">
                  <a:moveTo>
                    <a:pt x="583440" y="18207"/>
                  </a:moveTo>
                  <a:lnTo>
                    <a:pt x="592846" y="15856"/>
                  </a:lnTo>
                </a:path>
                <a:path w="1459230" h="549910">
                  <a:moveTo>
                    <a:pt x="605199" y="12737"/>
                  </a:moveTo>
                  <a:lnTo>
                    <a:pt x="629857" y="6614"/>
                  </a:lnTo>
                </a:path>
                <a:path w="1459230" h="549910">
                  <a:moveTo>
                    <a:pt x="642215" y="3499"/>
                  </a:moveTo>
                  <a:lnTo>
                    <a:pt x="656375" y="0"/>
                  </a:lnTo>
                </a:path>
                <a:path w="1459230" h="549910">
                  <a:moveTo>
                    <a:pt x="656375" y="0"/>
                  </a:moveTo>
                  <a:lnTo>
                    <a:pt x="661023" y="9786"/>
                  </a:lnTo>
                </a:path>
                <a:path w="1459230" h="549910">
                  <a:moveTo>
                    <a:pt x="666489" y="21269"/>
                  </a:moveTo>
                  <a:lnTo>
                    <a:pt x="677481" y="44235"/>
                  </a:lnTo>
                </a:path>
                <a:path w="1459230" h="549910">
                  <a:moveTo>
                    <a:pt x="682893" y="55766"/>
                  </a:moveTo>
                  <a:lnTo>
                    <a:pt x="693881" y="78732"/>
                  </a:lnTo>
                </a:path>
                <a:path w="1459230" h="549910">
                  <a:moveTo>
                    <a:pt x="699351" y="90215"/>
                  </a:moveTo>
                  <a:lnTo>
                    <a:pt x="710286" y="113176"/>
                  </a:lnTo>
                </a:path>
                <a:path w="1459230" h="549910">
                  <a:moveTo>
                    <a:pt x="715809" y="124659"/>
                  </a:moveTo>
                  <a:lnTo>
                    <a:pt x="726687" y="147625"/>
                  </a:lnTo>
                </a:path>
                <a:path w="1459230" h="549910">
                  <a:moveTo>
                    <a:pt x="735929" y="154018"/>
                  </a:moveTo>
                  <a:lnTo>
                    <a:pt x="761078" y="157685"/>
                  </a:lnTo>
                </a:path>
                <a:path w="1459230" h="549910">
                  <a:moveTo>
                    <a:pt x="773709" y="159488"/>
                  </a:moveTo>
                  <a:lnTo>
                    <a:pt x="798862" y="163150"/>
                  </a:lnTo>
                </a:path>
                <a:path w="1459230" h="549910">
                  <a:moveTo>
                    <a:pt x="809466" y="157738"/>
                  </a:moveTo>
                  <a:lnTo>
                    <a:pt x="829149" y="141660"/>
                  </a:lnTo>
                </a:path>
                <a:path w="1459230" h="549910">
                  <a:moveTo>
                    <a:pt x="838993" y="133624"/>
                  </a:moveTo>
                  <a:lnTo>
                    <a:pt x="858729" y="117497"/>
                  </a:lnTo>
                </a:path>
                <a:path w="1459230" h="549910">
                  <a:moveTo>
                    <a:pt x="868573" y="109460"/>
                  </a:moveTo>
                  <a:lnTo>
                    <a:pt x="875187" y="104101"/>
                  </a:lnTo>
                </a:path>
                <a:path w="1459230" h="549910">
                  <a:moveTo>
                    <a:pt x="875187" y="104101"/>
                  </a:moveTo>
                  <a:lnTo>
                    <a:pt x="889347" y="113287"/>
                  </a:lnTo>
                </a:path>
                <a:path w="1459230" h="549910">
                  <a:moveTo>
                    <a:pt x="900061" y="120175"/>
                  </a:moveTo>
                  <a:lnTo>
                    <a:pt x="921388" y="134008"/>
                  </a:lnTo>
                </a:path>
                <a:path w="1459230" h="549910">
                  <a:moveTo>
                    <a:pt x="932102" y="140896"/>
                  </a:moveTo>
                  <a:lnTo>
                    <a:pt x="948122" y="151288"/>
                  </a:lnTo>
                </a:path>
                <a:path w="1459230" h="549910">
                  <a:moveTo>
                    <a:pt x="948122" y="151288"/>
                  </a:moveTo>
                  <a:lnTo>
                    <a:pt x="952280" y="156042"/>
                  </a:lnTo>
                </a:path>
                <a:path w="1459230" h="549910">
                  <a:moveTo>
                    <a:pt x="960644" y="165664"/>
                  </a:moveTo>
                  <a:lnTo>
                    <a:pt x="977375" y="184857"/>
                  </a:lnTo>
                </a:path>
                <a:path w="1459230" h="549910">
                  <a:moveTo>
                    <a:pt x="985739" y="194427"/>
                  </a:moveTo>
                  <a:lnTo>
                    <a:pt x="1002471" y="213615"/>
                  </a:lnTo>
                </a:path>
                <a:path w="1459230" h="549910">
                  <a:moveTo>
                    <a:pt x="1010834" y="223238"/>
                  </a:moveTo>
                  <a:lnTo>
                    <a:pt x="1021058" y="234995"/>
                  </a:lnTo>
                </a:path>
                <a:path w="1459230" h="549910">
                  <a:moveTo>
                    <a:pt x="1021058" y="234995"/>
                  </a:moveTo>
                  <a:lnTo>
                    <a:pt x="1029700" y="230236"/>
                  </a:lnTo>
                </a:path>
                <a:path w="1459230" h="549910">
                  <a:moveTo>
                    <a:pt x="1040909" y="224166"/>
                  </a:moveTo>
                  <a:lnTo>
                    <a:pt x="1063217" y="211976"/>
                  </a:lnTo>
                </a:path>
                <a:path w="1459230" h="549910">
                  <a:moveTo>
                    <a:pt x="1074426" y="205905"/>
                  </a:moveTo>
                  <a:lnTo>
                    <a:pt x="1093998" y="195244"/>
                  </a:lnTo>
                </a:path>
                <a:path w="1459230" h="549910">
                  <a:moveTo>
                    <a:pt x="1093998" y="195244"/>
                  </a:moveTo>
                  <a:lnTo>
                    <a:pt x="1097003" y="196119"/>
                  </a:lnTo>
                </a:path>
                <a:path w="1459230" h="549910">
                  <a:moveTo>
                    <a:pt x="1109250" y="199618"/>
                  </a:moveTo>
                  <a:lnTo>
                    <a:pt x="1133691" y="206674"/>
                  </a:lnTo>
                </a:path>
                <a:path w="1459230" h="549910">
                  <a:moveTo>
                    <a:pt x="1145886" y="210226"/>
                  </a:moveTo>
                  <a:lnTo>
                    <a:pt x="1166934" y="216297"/>
                  </a:lnTo>
                </a:path>
                <a:path w="1459230" h="549910">
                  <a:moveTo>
                    <a:pt x="1166934" y="216297"/>
                  </a:moveTo>
                  <a:lnTo>
                    <a:pt x="1170323" y="217278"/>
                  </a:lnTo>
                </a:path>
                <a:path w="1459230" h="549910">
                  <a:moveTo>
                    <a:pt x="1182570" y="220835"/>
                  </a:moveTo>
                  <a:lnTo>
                    <a:pt x="1206954" y="227886"/>
                  </a:lnTo>
                </a:path>
                <a:path w="1459230" h="549910">
                  <a:moveTo>
                    <a:pt x="1219206" y="231438"/>
                  </a:moveTo>
                  <a:lnTo>
                    <a:pt x="1239870" y="237456"/>
                  </a:lnTo>
                </a:path>
                <a:path w="1459230" h="549910">
                  <a:moveTo>
                    <a:pt x="1239870" y="237456"/>
                  </a:moveTo>
                  <a:lnTo>
                    <a:pt x="1243590" y="238600"/>
                  </a:lnTo>
                </a:path>
                <a:path w="1459230" h="549910">
                  <a:moveTo>
                    <a:pt x="1255780" y="242320"/>
                  </a:moveTo>
                  <a:lnTo>
                    <a:pt x="1280111" y="249756"/>
                  </a:lnTo>
                </a:path>
                <a:path w="1459230" h="549910">
                  <a:moveTo>
                    <a:pt x="1292305" y="253472"/>
                  </a:moveTo>
                  <a:lnTo>
                    <a:pt x="1312810" y="259706"/>
                  </a:lnTo>
                </a:path>
                <a:path w="1459230" h="549910">
                  <a:moveTo>
                    <a:pt x="1312810" y="259706"/>
                  </a:moveTo>
                  <a:lnTo>
                    <a:pt x="1314502" y="256101"/>
                  </a:lnTo>
                </a:path>
                <a:path w="1459230" h="549910">
                  <a:moveTo>
                    <a:pt x="1319914" y="244560"/>
                  </a:moveTo>
                  <a:lnTo>
                    <a:pt x="1330743" y="221546"/>
                  </a:lnTo>
                </a:path>
                <a:path w="1459230" h="549910">
                  <a:moveTo>
                    <a:pt x="1336156" y="210006"/>
                  </a:moveTo>
                  <a:lnTo>
                    <a:pt x="1346923" y="186987"/>
                  </a:lnTo>
                </a:path>
                <a:path w="1459230" h="549910">
                  <a:moveTo>
                    <a:pt x="1352335" y="175455"/>
                  </a:moveTo>
                  <a:lnTo>
                    <a:pt x="1363164" y="152432"/>
                  </a:lnTo>
                </a:path>
                <a:path w="1459230" h="549910">
                  <a:moveTo>
                    <a:pt x="1368576" y="140953"/>
                  </a:moveTo>
                  <a:lnTo>
                    <a:pt x="1379348" y="117882"/>
                  </a:lnTo>
                </a:path>
                <a:path w="1459230" h="549910">
                  <a:moveTo>
                    <a:pt x="1384760" y="106399"/>
                  </a:moveTo>
                  <a:lnTo>
                    <a:pt x="1385745" y="104265"/>
                  </a:lnTo>
                </a:path>
                <a:path w="1459230" h="549910">
                  <a:moveTo>
                    <a:pt x="1385745" y="104265"/>
                  </a:moveTo>
                  <a:lnTo>
                    <a:pt x="1398320" y="123674"/>
                  </a:lnTo>
                </a:path>
                <a:path w="1459230" h="549910">
                  <a:moveTo>
                    <a:pt x="1405208" y="134392"/>
                  </a:moveTo>
                  <a:lnTo>
                    <a:pt x="1419041" y="155715"/>
                  </a:lnTo>
                </a:path>
                <a:path w="1459230" h="549910">
                  <a:moveTo>
                    <a:pt x="1425933" y="166429"/>
                  </a:moveTo>
                  <a:lnTo>
                    <a:pt x="1439762" y="187808"/>
                  </a:lnTo>
                </a:path>
                <a:path w="1459230" h="549910">
                  <a:moveTo>
                    <a:pt x="1446650" y="198470"/>
                  </a:moveTo>
                  <a:lnTo>
                    <a:pt x="1458681" y="217114"/>
                  </a:lnTo>
                </a:path>
                <a:path w="1459230" h="549910">
                  <a:moveTo>
                    <a:pt x="468566" y="542157"/>
                  </a:moveTo>
                  <a:lnTo>
                    <a:pt x="482289" y="520729"/>
                  </a:lnTo>
                </a:path>
                <a:path w="1459230" h="549910">
                  <a:moveTo>
                    <a:pt x="489177" y="510010"/>
                  </a:moveTo>
                  <a:lnTo>
                    <a:pt x="502905" y="488631"/>
                  </a:lnTo>
                </a:path>
                <a:path w="1459230" h="549910">
                  <a:moveTo>
                    <a:pt x="509740" y="477917"/>
                  </a:moveTo>
                  <a:lnTo>
                    <a:pt x="510504" y="476768"/>
                  </a:lnTo>
                </a:path>
                <a:path w="1459230" h="549910">
                  <a:moveTo>
                    <a:pt x="510504" y="476768"/>
                  </a:moveTo>
                  <a:lnTo>
                    <a:pt x="528106" y="460363"/>
                  </a:lnTo>
                </a:path>
                <a:path w="1459230" h="549910">
                  <a:moveTo>
                    <a:pt x="537459" y="451672"/>
                  </a:moveTo>
                  <a:lnTo>
                    <a:pt x="556047" y="434340"/>
                  </a:lnTo>
                </a:path>
                <a:path w="1459230" h="549910">
                  <a:moveTo>
                    <a:pt x="565343" y="425702"/>
                  </a:moveTo>
                  <a:lnTo>
                    <a:pt x="583440" y="408807"/>
                  </a:lnTo>
                </a:path>
                <a:path w="1459230" h="549910">
                  <a:moveTo>
                    <a:pt x="583440" y="408807"/>
                  </a:moveTo>
                  <a:lnTo>
                    <a:pt x="584040" y="409191"/>
                  </a:lnTo>
                </a:path>
                <a:path w="1459230" h="549910">
                  <a:moveTo>
                    <a:pt x="594759" y="416079"/>
                  </a:moveTo>
                  <a:lnTo>
                    <a:pt x="616134" y="429855"/>
                  </a:lnTo>
                </a:path>
                <a:path w="1459230" h="549910">
                  <a:moveTo>
                    <a:pt x="626795" y="436743"/>
                  </a:moveTo>
                  <a:lnTo>
                    <a:pt x="648175" y="450577"/>
                  </a:lnTo>
                </a:path>
                <a:path w="1459230" h="549910">
                  <a:moveTo>
                    <a:pt x="658288" y="458123"/>
                  </a:moveTo>
                  <a:lnTo>
                    <a:pt x="674910" y="477369"/>
                  </a:lnTo>
                </a:path>
                <a:path w="1459230" h="549910">
                  <a:moveTo>
                    <a:pt x="683225" y="486992"/>
                  </a:moveTo>
                  <a:lnTo>
                    <a:pt x="699842" y="506290"/>
                  </a:lnTo>
                </a:path>
                <a:path w="1459230" h="549910">
                  <a:moveTo>
                    <a:pt x="708157" y="515970"/>
                  </a:moveTo>
                  <a:lnTo>
                    <a:pt x="724720" y="535216"/>
                  </a:lnTo>
                </a:path>
                <a:path w="1459230" h="549910">
                  <a:moveTo>
                    <a:pt x="734997" y="541287"/>
                  </a:moveTo>
                  <a:lnTo>
                    <a:pt x="760203" y="544676"/>
                  </a:lnTo>
                </a:path>
                <a:path w="1459230" h="549910">
                  <a:moveTo>
                    <a:pt x="772835" y="546368"/>
                  </a:moveTo>
                  <a:lnTo>
                    <a:pt x="798041" y="549761"/>
                  </a:lnTo>
                </a:path>
                <a:path w="1459230" h="549910">
                  <a:moveTo>
                    <a:pt x="810124" y="547079"/>
                  </a:moveTo>
                  <a:lnTo>
                    <a:pt x="833634" y="537403"/>
                  </a:lnTo>
                </a:path>
                <a:path w="1459230" h="549910">
                  <a:moveTo>
                    <a:pt x="845443" y="532592"/>
                  </a:moveTo>
                  <a:lnTo>
                    <a:pt x="868953" y="522969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569473" y="2753845"/>
              <a:ext cx="25400" cy="3175"/>
            </a:xfrm>
            <a:custGeom>
              <a:avLst/>
              <a:gdLst/>
              <a:ahLst/>
              <a:cxnLst/>
              <a:rect l="l" t="t" r="r" b="b"/>
              <a:pathLst>
                <a:path w="25400" h="3175">
                  <a:moveTo>
                    <a:pt x="-2862" y="1530"/>
                  </a:moveTo>
                  <a:lnTo>
                    <a:pt x="28126" y="1530"/>
                  </a:lnTo>
                </a:path>
              </a:pathLst>
            </a:custGeom>
            <a:ln w="8787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607368" y="2758440"/>
              <a:ext cx="25400" cy="3175"/>
            </a:xfrm>
            <a:custGeom>
              <a:avLst/>
              <a:gdLst/>
              <a:ahLst/>
              <a:cxnLst/>
              <a:rect l="l" t="t" r="r" b="b"/>
              <a:pathLst>
                <a:path w="25400" h="3175">
                  <a:moveTo>
                    <a:pt x="-2862" y="1502"/>
                  </a:moveTo>
                  <a:lnTo>
                    <a:pt x="28121" y="1502"/>
                  </a:lnTo>
                </a:path>
              </a:pathLst>
            </a:custGeom>
            <a:ln w="8730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642793" y="2768116"/>
              <a:ext cx="504825" cy="118110"/>
            </a:xfrm>
            <a:custGeom>
              <a:avLst/>
              <a:gdLst/>
              <a:ahLst/>
              <a:cxnLst/>
              <a:rect l="l" t="t" r="r" b="b"/>
              <a:pathLst>
                <a:path w="504825" h="118110">
                  <a:moveTo>
                    <a:pt x="0" y="0"/>
                  </a:moveTo>
                  <a:lnTo>
                    <a:pt x="18154" y="17823"/>
                  </a:lnTo>
                </a:path>
                <a:path w="504825" h="118110">
                  <a:moveTo>
                    <a:pt x="27229" y="26736"/>
                  </a:moveTo>
                  <a:lnTo>
                    <a:pt x="45383" y="44559"/>
                  </a:lnTo>
                </a:path>
                <a:path w="504825" h="118110">
                  <a:moveTo>
                    <a:pt x="54458" y="53527"/>
                  </a:moveTo>
                  <a:lnTo>
                    <a:pt x="66648" y="65501"/>
                  </a:lnTo>
                </a:path>
                <a:path w="504825" h="118110">
                  <a:moveTo>
                    <a:pt x="66648" y="65501"/>
                  </a:moveTo>
                  <a:lnTo>
                    <a:pt x="73430" y="60634"/>
                  </a:lnTo>
                </a:path>
                <a:path w="504825" h="118110">
                  <a:moveTo>
                    <a:pt x="83764" y="53199"/>
                  </a:moveTo>
                  <a:lnTo>
                    <a:pt x="104433" y="38327"/>
                  </a:lnTo>
                </a:path>
                <a:path w="504825" h="118110">
                  <a:moveTo>
                    <a:pt x="114767" y="30891"/>
                  </a:moveTo>
                  <a:lnTo>
                    <a:pt x="135378" y="16020"/>
                  </a:lnTo>
                </a:path>
                <a:path w="504825" h="118110">
                  <a:moveTo>
                    <a:pt x="145601" y="17549"/>
                  </a:moveTo>
                  <a:lnTo>
                    <a:pt x="165832" y="32969"/>
                  </a:lnTo>
                </a:path>
                <a:path w="504825" h="118110">
                  <a:moveTo>
                    <a:pt x="175999" y="40623"/>
                  </a:moveTo>
                  <a:lnTo>
                    <a:pt x="196287" y="56041"/>
                  </a:lnTo>
                </a:path>
                <a:path w="504825" h="118110">
                  <a:moveTo>
                    <a:pt x="206400" y="63751"/>
                  </a:moveTo>
                  <a:lnTo>
                    <a:pt x="212524" y="68399"/>
                  </a:lnTo>
                </a:path>
                <a:path w="504825" h="118110">
                  <a:moveTo>
                    <a:pt x="212524" y="68399"/>
                  </a:moveTo>
                  <a:lnTo>
                    <a:pt x="230073" y="65610"/>
                  </a:lnTo>
                </a:path>
                <a:path w="504825" h="118110">
                  <a:moveTo>
                    <a:pt x="242652" y="63587"/>
                  </a:moveTo>
                  <a:lnTo>
                    <a:pt x="267747" y="59595"/>
                  </a:lnTo>
                </a:path>
                <a:path w="504825" h="118110">
                  <a:moveTo>
                    <a:pt x="280321" y="57627"/>
                  </a:moveTo>
                  <a:lnTo>
                    <a:pt x="285460" y="56808"/>
                  </a:lnTo>
                </a:path>
                <a:path w="504825" h="118110">
                  <a:moveTo>
                    <a:pt x="285460" y="56808"/>
                  </a:moveTo>
                  <a:lnTo>
                    <a:pt x="300990" y="69766"/>
                  </a:lnTo>
                </a:path>
                <a:path w="504825" h="118110">
                  <a:moveTo>
                    <a:pt x="310776" y="77911"/>
                  </a:moveTo>
                  <a:lnTo>
                    <a:pt x="330296" y="94205"/>
                  </a:lnTo>
                </a:path>
                <a:path w="504825" h="118110">
                  <a:moveTo>
                    <a:pt x="340082" y="102352"/>
                  </a:moveTo>
                  <a:lnTo>
                    <a:pt x="358400" y="117660"/>
                  </a:lnTo>
                </a:path>
                <a:path w="504825" h="118110">
                  <a:moveTo>
                    <a:pt x="358400" y="117660"/>
                  </a:moveTo>
                  <a:lnTo>
                    <a:pt x="359544" y="116623"/>
                  </a:lnTo>
                </a:path>
                <a:path w="504825" h="118110">
                  <a:moveTo>
                    <a:pt x="368950" y="108038"/>
                  </a:moveTo>
                  <a:lnTo>
                    <a:pt x="387759" y="90870"/>
                  </a:lnTo>
                </a:path>
                <a:path w="504825" h="118110">
                  <a:moveTo>
                    <a:pt x="397108" y="82285"/>
                  </a:moveTo>
                  <a:lnTo>
                    <a:pt x="415916" y="65118"/>
                  </a:lnTo>
                </a:path>
                <a:path w="504825" h="118110">
                  <a:moveTo>
                    <a:pt x="425318" y="56533"/>
                  </a:moveTo>
                  <a:lnTo>
                    <a:pt x="431335" y="51066"/>
                  </a:lnTo>
                </a:path>
                <a:path w="504825" h="118110">
                  <a:moveTo>
                    <a:pt x="431335" y="51066"/>
                  </a:moveTo>
                  <a:lnTo>
                    <a:pt x="446644" y="43084"/>
                  </a:lnTo>
                </a:path>
                <a:path w="504825" h="118110">
                  <a:moveTo>
                    <a:pt x="457906" y="37178"/>
                  </a:moveTo>
                  <a:lnTo>
                    <a:pt x="480488" y="25423"/>
                  </a:lnTo>
                </a:path>
                <a:path w="504825" h="118110">
                  <a:moveTo>
                    <a:pt x="491750" y="19519"/>
                  </a:moveTo>
                  <a:lnTo>
                    <a:pt x="504271" y="13011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60389" y="2112503"/>
              <a:ext cx="1515110" cy="0"/>
            </a:xfrm>
            <a:custGeom>
              <a:avLst/>
              <a:gdLst/>
              <a:ahLst/>
              <a:cxnLst/>
              <a:rect l="l" t="t" r="r" b="b"/>
              <a:pathLst>
                <a:path w="1515110">
                  <a:moveTo>
                    <a:pt x="0" y="0"/>
                  </a:moveTo>
                  <a:lnTo>
                    <a:pt x="1514669" y="0"/>
                  </a:lnTo>
                </a:path>
              </a:pathLst>
            </a:custGeom>
            <a:ln w="3817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42728" y="2084509"/>
              <a:ext cx="17780" cy="960755"/>
            </a:xfrm>
            <a:custGeom>
              <a:avLst/>
              <a:gdLst/>
              <a:ahLst/>
              <a:cxnLst/>
              <a:rect l="l" t="t" r="r" b="b"/>
              <a:pathLst>
                <a:path w="17779" h="960755">
                  <a:moveTo>
                    <a:pt x="17660" y="960427"/>
                  </a:moveTo>
                  <a:lnTo>
                    <a:pt x="17660" y="0"/>
                  </a:lnTo>
                </a:path>
                <a:path w="17779" h="960755">
                  <a:moveTo>
                    <a:pt x="17660" y="706298"/>
                  </a:moveTo>
                  <a:lnTo>
                    <a:pt x="0" y="706298"/>
                  </a:lnTo>
                </a:path>
                <a:path w="17779" h="960755">
                  <a:moveTo>
                    <a:pt x="17660" y="480214"/>
                  </a:moveTo>
                  <a:lnTo>
                    <a:pt x="0" y="480214"/>
                  </a:lnTo>
                </a:path>
                <a:path w="17779" h="960755">
                  <a:moveTo>
                    <a:pt x="17660" y="254130"/>
                  </a:moveTo>
                  <a:lnTo>
                    <a:pt x="0" y="254130"/>
                  </a:lnTo>
                </a:path>
                <a:path w="17779" h="960755">
                  <a:moveTo>
                    <a:pt x="17660" y="27993"/>
                  </a:moveTo>
                  <a:lnTo>
                    <a:pt x="0" y="2799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567021" y="2979061"/>
            <a:ext cx="69850" cy="76200"/>
          </a:xfrm>
          <a:prstGeom prst="rect">
            <a:avLst/>
          </a:prstGeom>
        </p:spPr>
        <p:txBody>
          <a:bodyPr vert="vert270" wrap="square" lIns="0" tIns="88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350" dirty="0">
                <a:latin typeface="Arial"/>
                <a:cs typeface="Arial"/>
              </a:rPr>
              <a:t>−2</a:t>
            </a:r>
            <a:endParaRPr sz="35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67021" y="2752923"/>
            <a:ext cx="69850" cy="76200"/>
          </a:xfrm>
          <a:prstGeom prst="rect">
            <a:avLst/>
          </a:prstGeom>
        </p:spPr>
        <p:txBody>
          <a:bodyPr vert="vert270" wrap="square" lIns="0" tIns="88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350" dirty="0">
                <a:latin typeface="Arial"/>
                <a:cs typeface="Arial"/>
              </a:rPr>
              <a:t>−1</a:t>
            </a:r>
            <a:endParaRPr sz="35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96753" y="2443741"/>
            <a:ext cx="140335" cy="242570"/>
          </a:xfrm>
          <a:prstGeom prst="rect">
            <a:avLst/>
          </a:prstGeom>
        </p:spPr>
        <p:txBody>
          <a:bodyPr vert="vert270" wrap="square" lIns="0" tIns="12700" rIns="0" bIns="0" rtlCol="0">
            <a:spAutoFit/>
          </a:bodyPr>
          <a:lstStyle/>
          <a:p>
            <a:pPr algn="ctr">
              <a:lnSpc>
                <a:spcPts val="530"/>
              </a:lnSpc>
              <a:spcBef>
                <a:spcPts val="100"/>
              </a:spcBef>
            </a:pPr>
            <a:r>
              <a:rPr sz="450" spc="10" dirty="0">
                <a:latin typeface="Arial"/>
                <a:cs typeface="Arial"/>
              </a:rPr>
              <a:t>Inflation</a:t>
            </a:r>
            <a:endParaRPr sz="450">
              <a:latin typeface="Arial"/>
              <a:cs typeface="Arial"/>
            </a:endParaRPr>
          </a:p>
          <a:p>
            <a:pPr algn="ctr">
              <a:lnSpc>
                <a:spcPts val="409"/>
              </a:lnSpc>
            </a:pPr>
            <a:r>
              <a:rPr sz="350" dirty="0">
                <a:latin typeface="Arial"/>
                <a:cs typeface="Arial"/>
              </a:rPr>
              <a:t>0</a:t>
            </a:r>
            <a:endParaRPr sz="35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67021" y="2313660"/>
            <a:ext cx="69850" cy="50165"/>
          </a:xfrm>
          <a:prstGeom prst="rect">
            <a:avLst/>
          </a:prstGeom>
        </p:spPr>
        <p:txBody>
          <a:bodyPr vert="vert270" wrap="square" lIns="0" tIns="88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350" dirty="0">
                <a:latin typeface="Arial"/>
                <a:cs typeface="Arial"/>
              </a:rPr>
              <a:t>1</a:t>
            </a:r>
            <a:endParaRPr sz="35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67021" y="2087523"/>
            <a:ext cx="69850" cy="50165"/>
          </a:xfrm>
          <a:prstGeom prst="rect">
            <a:avLst/>
          </a:prstGeom>
        </p:spPr>
        <p:txBody>
          <a:bodyPr vert="vert270" wrap="square" lIns="0" tIns="88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350" dirty="0">
                <a:latin typeface="Arial"/>
                <a:cs typeface="Arial"/>
              </a:rPr>
              <a:t>2</a:t>
            </a:r>
            <a:endParaRPr sz="350">
              <a:latin typeface="Arial"/>
              <a:cs typeface="Arial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688383" y="3044937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663401" y="3045523"/>
            <a:ext cx="50165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0</a:t>
            </a:r>
            <a:endParaRPr sz="350">
              <a:latin typeface="Arial"/>
              <a:cs typeface="Arial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1053069" y="3044937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1028086" y="3045523"/>
            <a:ext cx="50165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5</a:t>
            </a:r>
            <a:endParaRPr sz="350">
              <a:latin typeface="Arial"/>
              <a:cs typeface="Arial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1417751" y="3044937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782434" y="3044937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1745174" y="3045523"/>
            <a:ext cx="74930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15</a:t>
            </a:r>
            <a:endParaRPr sz="350">
              <a:latin typeface="Arial"/>
              <a:cs typeface="Arial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2147064" y="3044937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2109803" y="3045523"/>
            <a:ext cx="74930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20</a:t>
            </a:r>
            <a:endParaRPr sz="350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284784" y="3045523"/>
            <a:ext cx="266065" cy="1435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4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10</a:t>
            </a:r>
            <a:endParaRPr sz="350">
              <a:latin typeface="Arial"/>
              <a:cs typeface="Arial"/>
            </a:endParaRPr>
          </a:p>
          <a:p>
            <a:pPr algn="ctr">
              <a:lnSpc>
                <a:spcPts val="520"/>
              </a:lnSpc>
            </a:pPr>
            <a:r>
              <a:rPr sz="450" spc="15" dirty="0">
                <a:latin typeface="Arial"/>
                <a:cs typeface="Arial"/>
              </a:rPr>
              <a:t>Quarters</a:t>
            </a:r>
            <a:endParaRPr sz="450"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1348348" y="1983785"/>
            <a:ext cx="139065" cy="996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450" spc="20" dirty="0">
                <a:solidFill>
                  <a:srgbClr val="1E2C52"/>
                </a:solidFill>
                <a:latin typeface="Arial"/>
                <a:cs typeface="Arial"/>
              </a:rPr>
              <a:t>ZLB</a:t>
            </a:r>
            <a:endParaRPr sz="450">
              <a:latin typeface="Arial"/>
              <a:cs typeface="Arial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2517566" y="2083239"/>
            <a:ext cx="1536065" cy="963294"/>
            <a:chOff x="2517566" y="2083239"/>
            <a:chExt cx="1536065" cy="963294"/>
          </a:xfrm>
        </p:grpSpPr>
        <p:sp>
          <p:nvSpPr>
            <p:cNvPr id="58" name="object 58"/>
            <p:cNvSpPr/>
            <p:nvPr/>
          </p:nvSpPr>
          <p:spPr>
            <a:xfrm>
              <a:off x="2518836" y="3016943"/>
              <a:ext cx="17780" cy="0"/>
            </a:xfrm>
            <a:custGeom>
              <a:avLst/>
              <a:gdLst/>
              <a:ahLst/>
              <a:cxnLst/>
              <a:rect l="l" t="t" r="r" b="b"/>
              <a:pathLst>
                <a:path w="17780">
                  <a:moveTo>
                    <a:pt x="17660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536496" y="3016943"/>
              <a:ext cx="1515110" cy="0"/>
            </a:xfrm>
            <a:custGeom>
              <a:avLst/>
              <a:gdLst/>
              <a:ahLst/>
              <a:cxnLst/>
              <a:rect l="l" t="t" r="r" b="b"/>
              <a:pathLst>
                <a:path w="1515110">
                  <a:moveTo>
                    <a:pt x="0" y="0"/>
                  </a:moveTo>
                  <a:lnTo>
                    <a:pt x="1514669" y="0"/>
                  </a:lnTo>
                </a:path>
              </a:pathLst>
            </a:custGeom>
            <a:ln w="3817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564490" y="2899172"/>
              <a:ext cx="64769" cy="78740"/>
            </a:xfrm>
            <a:custGeom>
              <a:avLst/>
              <a:gdLst/>
              <a:ahLst/>
              <a:cxnLst/>
              <a:rect l="l" t="t" r="r" b="b"/>
              <a:pathLst>
                <a:path w="64769" h="78739">
                  <a:moveTo>
                    <a:pt x="0" y="78731"/>
                  </a:moveTo>
                  <a:lnTo>
                    <a:pt x="16129" y="59048"/>
                  </a:lnTo>
                </a:path>
                <a:path w="64769" h="78739">
                  <a:moveTo>
                    <a:pt x="24220" y="49207"/>
                  </a:moveTo>
                  <a:lnTo>
                    <a:pt x="40295" y="29524"/>
                  </a:lnTo>
                </a:path>
                <a:path w="64769" h="78739">
                  <a:moveTo>
                    <a:pt x="48387" y="19683"/>
                  </a:moveTo>
                  <a:lnTo>
                    <a:pt x="64517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2536496" y="2843786"/>
              <a:ext cx="1515110" cy="0"/>
            </a:xfrm>
            <a:custGeom>
              <a:avLst/>
              <a:gdLst/>
              <a:ahLst/>
              <a:cxnLst/>
              <a:rect l="l" t="t" r="r" b="b"/>
              <a:pathLst>
                <a:path w="1515110">
                  <a:moveTo>
                    <a:pt x="0" y="0"/>
                  </a:moveTo>
                  <a:lnTo>
                    <a:pt x="1514669" y="0"/>
                  </a:lnTo>
                </a:path>
              </a:pathLst>
            </a:custGeom>
            <a:ln w="3817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637045" y="2800593"/>
              <a:ext cx="607060" cy="188595"/>
            </a:xfrm>
            <a:custGeom>
              <a:avLst/>
              <a:gdLst/>
              <a:ahLst/>
              <a:cxnLst/>
              <a:rect l="l" t="t" r="r" b="b"/>
              <a:pathLst>
                <a:path w="607060" h="188594">
                  <a:moveTo>
                    <a:pt x="0" y="88683"/>
                  </a:moveTo>
                  <a:lnTo>
                    <a:pt x="381" y="88246"/>
                  </a:lnTo>
                </a:path>
                <a:path w="607060" h="188594">
                  <a:moveTo>
                    <a:pt x="381" y="88246"/>
                  </a:moveTo>
                  <a:lnTo>
                    <a:pt x="24876" y="84035"/>
                  </a:lnTo>
                </a:path>
                <a:path w="607060" h="188594">
                  <a:moveTo>
                    <a:pt x="37397" y="81904"/>
                  </a:moveTo>
                  <a:lnTo>
                    <a:pt x="62493" y="77584"/>
                  </a:lnTo>
                </a:path>
                <a:path w="607060" h="188594">
                  <a:moveTo>
                    <a:pt x="74904" y="76326"/>
                  </a:moveTo>
                  <a:lnTo>
                    <a:pt x="98851" y="84966"/>
                  </a:lnTo>
                </a:path>
                <a:path w="607060" h="188594">
                  <a:moveTo>
                    <a:pt x="110825" y="89339"/>
                  </a:moveTo>
                  <a:lnTo>
                    <a:pt x="134718" y="97978"/>
                  </a:lnTo>
                </a:path>
                <a:path w="607060" h="188594">
                  <a:moveTo>
                    <a:pt x="146747" y="102243"/>
                  </a:moveTo>
                  <a:lnTo>
                    <a:pt x="171624" y="107491"/>
                  </a:lnTo>
                </a:path>
                <a:path w="607060" h="188594">
                  <a:moveTo>
                    <a:pt x="184092" y="110117"/>
                  </a:moveTo>
                  <a:lnTo>
                    <a:pt x="208966" y="115365"/>
                  </a:lnTo>
                </a:path>
                <a:path w="607060" h="188594">
                  <a:moveTo>
                    <a:pt x="220834" y="119138"/>
                  </a:moveTo>
                  <a:lnTo>
                    <a:pt x="239147" y="136852"/>
                  </a:lnTo>
                </a:path>
                <a:path w="607060" h="188594">
                  <a:moveTo>
                    <a:pt x="248280" y="145709"/>
                  </a:moveTo>
                  <a:lnTo>
                    <a:pt x="266540" y="163370"/>
                  </a:lnTo>
                </a:path>
                <a:path w="607060" h="188594">
                  <a:moveTo>
                    <a:pt x="275725" y="172227"/>
                  </a:moveTo>
                  <a:lnTo>
                    <a:pt x="292073" y="188082"/>
                  </a:lnTo>
                </a:path>
                <a:path w="607060" h="188594">
                  <a:moveTo>
                    <a:pt x="292073" y="188082"/>
                  </a:moveTo>
                  <a:lnTo>
                    <a:pt x="293606" y="185951"/>
                  </a:lnTo>
                </a:path>
                <a:path w="607060" h="188594">
                  <a:moveTo>
                    <a:pt x="301205" y="175727"/>
                  </a:moveTo>
                  <a:lnTo>
                    <a:pt x="316293" y="155277"/>
                  </a:lnTo>
                </a:path>
                <a:path w="607060" h="188594">
                  <a:moveTo>
                    <a:pt x="323897" y="145053"/>
                  </a:moveTo>
                  <a:lnTo>
                    <a:pt x="339038" y="124605"/>
                  </a:lnTo>
                </a:path>
                <a:path w="607060" h="188594">
                  <a:moveTo>
                    <a:pt x="346585" y="114381"/>
                  </a:moveTo>
                  <a:lnTo>
                    <a:pt x="361730" y="93931"/>
                  </a:lnTo>
                </a:path>
                <a:path w="607060" h="188594">
                  <a:moveTo>
                    <a:pt x="372064" y="88027"/>
                  </a:moveTo>
                  <a:lnTo>
                    <a:pt x="396939" y="82832"/>
                  </a:lnTo>
                </a:path>
                <a:path w="607060" h="188594">
                  <a:moveTo>
                    <a:pt x="409407" y="80263"/>
                  </a:moveTo>
                  <a:lnTo>
                    <a:pt x="434339" y="75070"/>
                  </a:lnTo>
                </a:path>
                <a:path w="607060" h="188594">
                  <a:moveTo>
                    <a:pt x="446202" y="77912"/>
                  </a:moveTo>
                  <a:lnTo>
                    <a:pt x="469548" y="88081"/>
                  </a:lnTo>
                </a:path>
                <a:path w="607060" h="188594">
                  <a:moveTo>
                    <a:pt x="481251" y="93112"/>
                  </a:moveTo>
                  <a:lnTo>
                    <a:pt x="504544" y="103282"/>
                  </a:lnTo>
                </a:path>
                <a:path w="607060" h="188594">
                  <a:moveTo>
                    <a:pt x="515369" y="102297"/>
                  </a:moveTo>
                  <a:lnTo>
                    <a:pt x="534941" y="86113"/>
                  </a:lnTo>
                </a:path>
                <a:path w="607060" h="188594">
                  <a:moveTo>
                    <a:pt x="544781" y="77967"/>
                  </a:moveTo>
                  <a:lnTo>
                    <a:pt x="564411" y="61782"/>
                  </a:lnTo>
                </a:path>
                <a:path w="607060" h="188594">
                  <a:moveTo>
                    <a:pt x="574197" y="53691"/>
                  </a:moveTo>
                  <a:lnTo>
                    <a:pt x="583820" y="45708"/>
                  </a:lnTo>
                </a:path>
                <a:path w="607060" h="188594">
                  <a:moveTo>
                    <a:pt x="583820" y="45708"/>
                  </a:moveTo>
                  <a:lnTo>
                    <a:pt x="589564" y="34116"/>
                  </a:lnTo>
                </a:path>
                <a:path w="607060" h="188594">
                  <a:moveTo>
                    <a:pt x="595250" y="22745"/>
                  </a:moveTo>
                  <a:lnTo>
                    <a:pt x="606622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536496" y="2324369"/>
              <a:ext cx="1515110" cy="346710"/>
            </a:xfrm>
            <a:custGeom>
              <a:avLst/>
              <a:gdLst/>
              <a:ahLst/>
              <a:cxnLst/>
              <a:rect l="l" t="t" r="r" b="b"/>
              <a:pathLst>
                <a:path w="1515110" h="346710">
                  <a:moveTo>
                    <a:pt x="0" y="346263"/>
                  </a:moveTo>
                  <a:lnTo>
                    <a:pt x="1514669" y="346263"/>
                  </a:lnTo>
                </a:path>
                <a:path w="1515110" h="346710">
                  <a:moveTo>
                    <a:pt x="0" y="173158"/>
                  </a:moveTo>
                  <a:lnTo>
                    <a:pt x="1514669" y="173158"/>
                  </a:lnTo>
                </a:path>
                <a:path w="1515110" h="346710">
                  <a:moveTo>
                    <a:pt x="0" y="0"/>
                  </a:moveTo>
                  <a:lnTo>
                    <a:pt x="1514669" y="0"/>
                  </a:lnTo>
                </a:path>
              </a:pathLst>
            </a:custGeom>
            <a:ln w="3817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564490" y="2322182"/>
              <a:ext cx="1459230" cy="394970"/>
            </a:xfrm>
            <a:custGeom>
              <a:avLst/>
              <a:gdLst/>
              <a:ahLst/>
              <a:cxnLst/>
              <a:rect l="l" t="t" r="r" b="b"/>
              <a:pathLst>
                <a:path w="1459229" h="394969">
                  <a:moveTo>
                    <a:pt x="0" y="370042"/>
                  </a:moveTo>
                  <a:lnTo>
                    <a:pt x="72936" y="310555"/>
                  </a:lnTo>
                  <a:lnTo>
                    <a:pt x="145819" y="293496"/>
                  </a:lnTo>
                  <a:lnTo>
                    <a:pt x="218756" y="343524"/>
                  </a:lnTo>
                  <a:lnTo>
                    <a:pt x="291692" y="359275"/>
                  </a:lnTo>
                  <a:lnTo>
                    <a:pt x="364628" y="394810"/>
                  </a:lnTo>
                  <a:lnTo>
                    <a:pt x="437564" y="297380"/>
                  </a:lnTo>
                  <a:lnTo>
                    <a:pt x="510504" y="258071"/>
                  </a:lnTo>
                  <a:lnTo>
                    <a:pt x="583440" y="264628"/>
                  </a:lnTo>
                  <a:lnTo>
                    <a:pt x="656375" y="214000"/>
                  </a:lnTo>
                  <a:lnTo>
                    <a:pt x="729315" y="105581"/>
                  </a:lnTo>
                  <a:lnTo>
                    <a:pt x="802251" y="53583"/>
                  </a:lnTo>
                  <a:lnTo>
                    <a:pt x="875187" y="88138"/>
                  </a:lnTo>
                  <a:lnTo>
                    <a:pt x="948122" y="53636"/>
                  </a:lnTo>
                  <a:lnTo>
                    <a:pt x="1021058" y="38111"/>
                  </a:lnTo>
                  <a:lnTo>
                    <a:pt x="1093998" y="19192"/>
                  </a:lnTo>
                  <a:lnTo>
                    <a:pt x="1166934" y="0"/>
                  </a:lnTo>
                  <a:lnTo>
                    <a:pt x="1239870" y="66321"/>
                  </a:lnTo>
                  <a:lnTo>
                    <a:pt x="1312810" y="63644"/>
                  </a:lnTo>
                  <a:lnTo>
                    <a:pt x="1385745" y="117497"/>
                  </a:lnTo>
                  <a:lnTo>
                    <a:pt x="1458681" y="155335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2564490" y="2354987"/>
              <a:ext cx="289560" cy="89535"/>
            </a:xfrm>
            <a:custGeom>
              <a:avLst/>
              <a:gdLst/>
              <a:ahLst/>
              <a:cxnLst/>
              <a:rect l="l" t="t" r="r" b="b"/>
              <a:pathLst>
                <a:path w="289560" h="89535">
                  <a:moveTo>
                    <a:pt x="0" y="51560"/>
                  </a:moveTo>
                  <a:lnTo>
                    <a:pt x="23511" y="41884"/>
                  </a:lnTo>
                </a:path>
                <a:path w="289560" h="89535">
                  <a:moveTo>
                    <a:pt x="35321" y="37015"/>
                  </a:moveTo>
                  <a:lnTo>
                    <a:pt x="58831" y="27392"/>
                  </a:lnTo>
                </a:path>
                <a:path w="289560" h="89535">
                  <a:moveTo>
                    <a:pt x="70586" y="22528"/>
                  </a:moveTo>
                  <a:lnTo>
                    <a:pt x="72936" y="21600"/>
                  </a:lnTo>
                </a:path>
                <a:path w="289560" h="89535">
                  <a:moveTo>
                    <a:pt x="72936" y="21600"/>
                  </a:moveTo>
                  <a:lnTo>
                    <a:pt x="94917" y="15092"/>
                  </a:lnTo>
                </a:path>
                <a:path w="289560" h="89535">
                  <a:moveTo>
                    <a:pt x="107108" y="11482"/>
                  </a:moveTo>
                  <a:lnTo>
                    <a:pt x="131548" y="4210"/>
                  </a:lnTo>
                </a:path>
                <a:path w="289560" h="89535">
                  <a:moveTo>
                    <a:pt x="143741" y="600"/>
                  </a:moveTo>
                  <a:lnTo>
                    <a:pt x="145819" y="0"/>
                  </a:lnTo>
                </a:path>
                <a:path w="289560" h="89535">
                  <a:moveTo>
                    <a:pt x="145819" y="0"/>
                  </a:moveTo>
                  <a:lnTo>
                    <a:pt x="162167" y="16515"/>
                  </a:lnTo>
                </a:path>
                <a:path w="289560" h="89535">
                  <a:moveTo>
                    <a:pt x="171134" y="25590"/>
                  </a:moveTo>
                  <a:lnTo>
                    <a:pt x="189068" y="43687"/>
                  </a:lnTo>
                </a:path>
                <a:path w="289560" h="89535">
                  <a:moveTo>
                    <a:pt x="198033" y="52709"/>
                  </a:moveTo>
                  <a:lnTo>
                    <a:pt x="215858" y="70806"/>
                  </a:lnTo>
                </a:path>
                <a:path w="289560" h="89535">
                  <a:moveTo>
                    <a:pt x="227178" y="75564"/>
                  </a:moveTo>
                  <a:lnTo>
                    <a:pt x="252052" y="81029"/>
                  </a:lnTo>
                </a:path>
                <a:path w="289560" h="89535">
                  <a:moveTo>
                    <a:pt x="264463" y="83817"/>
                  </a:moveTo>
                  <a:lnTo>
                    <a:pt x="289284" y="89287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863601" y="2444957"/>
              <a:ext cx="68580" cy="635"/>
            </a:xfrm>
            <a:custGeom>
              <a:avLst/>
              <a:gdLst/>
              <a:ahLst/>
              <a:cxnLst/>
              <a:rect l="l" t="t" r="r" b="b"/>
              <a:pathLst>
                <a:path w="68580" h="635">
                  <a:moveTo>
                    <a:pt x="0" y="0"/>
                  </a:moveTo>
                  <a:lnTo>
                    <a:pt x="31201" y="0"/>
                  </a:lnTo>
                </a:path>
                <a:path w="68580" h="635">
                  <a:moveTo>
                    <a:pt x="38160" y="220"/>
                  </a:moveTo>
                  <a:lnTo>
                    <a:pt x="68380" y="220"/>
                  </a:lnTo>
                </a:path>
              </a:pathLst>
            </a:custGeom>
            <a:ln w="5889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2929119" y="2221690"/>
              <a:ext cx="296545" cy="224154"/>
            </a:xfrm>
            <a:custGeom>
              <a:avLst/>
              <a:gdLst/>
              <a:ahLst/>
              <a:cxnLst/>
              <a:rect l="l" t="t" r="r" b="b"/>
              <a:pathLst>
                <a:path w="296544" h="224155">
                  <a:moveTo>
                    <a:pt x="0" y="223569"/>
                  </a:moveTo>
                  <a:lnTo>
                    <a:pt x="605" y="222748"/>
                  </a:lnTo>
                </a:path>
                <a:path w="296544" h="224155">
                  <a:moveTo>
                    <a:pt x="8310" y="212634"/>
                  </a:moveTo>
                  <a:lnTo>
                    <a:pt x="23677" y="192346"/>
                  </a:lnTo>
                </a:path>
                <a:path w="296544" h="224155">
                  <a:moveTo>
                    <a:pt x="31329" y="182233"/>
                  </a:moveTo>
                  <a:lnTo>
                    <a:pt x="46749" y="161949"/>
                  </a:lnTo>
                </a:path>
                <a:path w="296544" h="224155">
                  <a:moveTo>
                    <a:pt x="54401" y="151778"/>
                  </a:moveTo>
                  <a:lnTo>
                    <a:pt x="69767" y="131494"/>
                  </a:lnTo>
                </a:path>
                <a:path w="296544" h="224155">
                  <a:moveTo>
                    <a:pt x="78568" y="122419"/>
                  </a:moveTo>
                  <a:lnTo>
                    <a:pt x="97761" y="105740"/>
                  </a:lnTo>
                </a:path>
                <a:path w="296544" h="224155">
                  <a:moveTo>
                    <a:pt x="107384" y="97377"/>
                  </a:moveTo>
                  <a:lnTo>
                    <a:pt x="126572" y="80645"/>
                  </a:lnTo>
                </a:path>
                <a:path w="296544" h="224155">
                  <a:moveTo>
                    <a:pt x="136195" y="72281"/>
                  </a:moveTo>
                  <a:lnTo>
                    <a:pt x="145875" y="63860"/>
                  </a:lnTo>
                </a:path>
                <a:path w="296544" h="224155">
                  <a:moveTo>
                    <a:pt x="145875" y="63860"/>
                  </a:moveTo>
                  <a:lnTo>
                    <a:pt x="158065" y="60745"/>
                  </a:lnTo>
                </a:path>
                <a:path w="296544" h="224155">
                  <a:moveTo>
                    <a:pt x="170423" y="57631"/>
                  </a:moveTo>
                  <a:lnTo>
                    <a:pt x="195081" y="51339"/>
                  </a:lnTo>
                </a:path>
                <a:path w="296544" h="224155">
                  <a:moveTo>
                    <a:pt x="207381" y="48224"/>
                  </a:moveTo>
                  <a:lnTo>
                    <a:pt x="218811" y="45326"/>
                  </a:lnTo>
                </a:path>
                <a:path w="296544" h="224155">
                  <a:moveTo>
                    <a:pt x="218811" y="45326"/>
                  </a:moveTo>
                  <a:lnTo>
                    <a:pt x="230674" y="38654"/>
                  </a:lnTo>
                </a:path>
                <a:path w="296544" h="224155">
                  <a:moveTo>
                    <a:pt x="241772" y="32420"/>
                  </a:moveTo>
                  <a:lnTo>
                    <a:pt x="263974" y="19957"/>
                  </a:lnTo>
                </a:path>
                <a:path w="296544" h="224155">
                  <a:moveTo>
                    <a:pt x="275072" y="13722"/>
                  </a:moveTo>
                  <a:lnTo>
                    <a:pt x="291747" y="4374"/>
                  </a:lnTo>
                </a:path>
                <a:path w="296544" h="224155">
                  <a:moveTo>
                    <a:pt x="291747" y="4374"/>
                  </a:moveTo>
                  <a:lnTo>
                    <a:pt x="296284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2536496" y="2151215"/>
              <a:ext cx="1515110" cy="0"/>
            </a:xfrm>
            <a:custGeom>
              <a:avLst/>
              <a:gdLst/>
              <a:ahLst/>
              <a:cxnLst/>
              <a:rect l="l" t="t" r="r" b="b"/>
              <a:pathLst>
                <a:path w="1515110">
                  <a:moveTo>
                    <a:pt x="0" y="0"/>
                  </a:moveTo>
                  <a:lnTo>
                    <a:pt x="1514669" y="0"/>
                  </a:lnTo>
                </a:path>
              </a:pathLst>
            </a:custGeom>
            <a:ln w="3817">
              <a:solidFill>
                <a:srgbClr val="EAF2F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234589" y="2139131"/>
              <a:ext cx="205104" cy="74295"/>
            </a:xfrm>
            <a:custGeom>
              <a:avLst/>
              <a:gdLst/>
              <a:ahLst/>
              <a:cxnLst/>
              <a:rect l="l" t="t" r="r" b="b"/>
              <a:pathLst>
                <a:path w="205104" h="74294">
                  <a:moveTo>
                    <a:pt x="0" y="73700"/>
                  </a:moveTo>
                  <a:lnTo>
                    <a:pt x="18260" y="55987"/>
                  </a:lnTo>
                </a:path>
                <a:path w="205104" h="74294">
                  <a:moveTo>
                    <a:pt x="27392" y="47128"/>
                  </a:moveTo>
                  <a:lnTo>
                    <a:pt x="45710" y="29416"/>
                  </a:lnTo>
                </a:path>
                <a:path w="205104" h="74294">
                  <a:moveTo>
                    <a:pt x="54785" y="20557"/>
                  </a:moveTo>
                  <a:lnTo>
                    <a:pt x="59217" y="16294"/>
                  </a:lnTo>
                </a:path>
                <a:path w="205104" h="74294">
                  <a:moveTo>
                    <a:pt x="59217" y="16294"/>
                  </a:moveTo>
                  <a:lnTo>
                    <a:pt x="78078" y="12083"/>
                  </a:lnTo>
                </a:path>
                <a:path w="205104" h="74294">
                  <a:moveTo>
                    <a:pt x="90489" y="9295"/>
                  </a:moveTo>
                  <a:lnTo>
                    <a:pt x="115310" y="3773"/>
                  </a:lnTo>
                </a:path>
                <a:path w="205104" h="74294">
                  <a:moveTo>
                    <a:pt x="127778" y="985"/>
                  </a:moveTo>
                  <a:lnTo>
                    <a:pt x="132152" y="0"/>
                  </a:lnTo>
                </a:path>
                <a:path w="205104" h="74294">
                  <a:moveTo>
                    <a:pt x="132152" y="0"/>
                  </a:moveTo>
                  <a:lnTo>
                    <a:pt x="148283" y="13338"/>
                  </a:lnTo>
                </a:path>
                <a:path w="205104" h="74294">
                  <a:moveTo>
                    <a:pt x="158065" y="21490"/>
                  </a:moveTo>
                  <a:lnTo>
                    <a:pt x="177642" y="37727"/>
                  </a:lnTo>
                </a:path>
                <a:path w="205104" h="74294">
                  <a:moveTo>
                    <a:pt x="187429" y="45874"/>
                  </a:moveTo>
                  <a:lnTo>
                    <a:pt x="205088" y="60524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3439677" y="2199656"/>
              <a:ext cx="2540" cy="635"/>
            </a:xfrm>
            <a:custGeom>
              <a:avLst/>
              <a:gdLst/>
              <a:ahLst/>
              <a:cxnLst/>
              <a:rect l="l" t="t" r="r" b="b"/>
              <a:pathLst>
                <a:path w="2539" h="635">
                  <a:moveTo>
                    <a:pt x="1256" y="-2862"/>
                  </a:moveTo>
                  <a:lnTo>
                    <a:pt x="1256" y="2973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454933" y="2200315"/>
              <a:ext cx="25400" cy="1270"/>
            </a:xfrm>
            <a:custGeom>
              <a:avLst/>
              <a:gdLst/>
              <a:ahLst/>
              <a:cxnLst/>
              <a:rect l="l" t="t" r="r" b="b"/>
              <a:pathLst>
                <a:path w="25400" h="1269">
                  <a:moveTo>
                    <a:pt x="-2862" y="519"/>
                  </a:moveTo>
                  <a:lnTo>
                    <a:pt x="28232" y="519"/>
                  </a:lnTo>
                </a:path>
              </a:pathLst>
            </a:custGeom>
            <a:ln w="6764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3493040" y="2201843"/>
              <a:ext cx="19685" cy="1270"/>
            </a:xfrm>
            <a:custGeom>
              <a:avLst/>
              <a:gdLst/>
              <a:ahLst/>
              <a:cxnLst/>
              <a:rect l="l" t="t" r="r" b="b"/>
              <a:pathLst>
                <a:path w="19685" h="1269">
                  <a:moveTo>
                    <a:pt x="-2862" y="410"/>
                  </a:moveTo>
                  <a:lnTo>
                    <a:pt x="22435" y="410"/>
                  </a:lnTo>
                </a:path>
              </a:pathLst>
            </a:custGeom>
            <a:ln w="6547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3249354" y="2113488"/>
              <a:ext cx="774065" cy="676275"/>
            </a:xfrm>
            <a:custGeom>
              <a:avLst/>
              <a:gdLst/>
              <a:ahLst/>
              <a:cxnLst/>
              <a:rect l="l" t="t" r="r" b="b"/>
              <a:pathLst>
                <a:path w="774064" h="676275">
                  <a:moveTo>
                    <a:pt x="263258" y="89177"/>
                  </a:moveTo>
                  <a:lnTo>
                    <a:pt x="268891" y="87480"/>
                  </a:lnTo>
                </a:path>
                <a:path w="774064" h="676275">
                  <a:moveTo>
                    <a:pt x="281028" y="83764"/>
                  </a:moveTo>
                  <a:lnTo>
                    <a:pt x="305359" y="76328"/>
                  </a:lnTo>
                </a:path>
                <a:path w="774064" h="676275">
                  <a:moveTo>
                    <a:pt x="317549" y="72608"/>
                  </a:moveTo>
                  <a:lnTo>
                    <a:pt x="336194" y="66922"/>
                  </a:lnTo>
                </a:path>
                <a:path w="774064" h="676275">
                  <a:moveTo>
                    <a:pt x="336194" y="66922"/>
                  </a:moveTo>
                  <a:lnTo>
                    <a:pt x="341447" y="64187"/>
                  </a:lnTo>
                </a:path>
                <a:path w="774064" h="676275">
                  <a:moveTo>
                    <a:pt x="352820" y="58337"/>
                  </a:moveTo>
                  <a:lnTo>
                    <a:pt x="375397" y="46749"/>
                  </a:lnTo>
                </a:path>
                <a:path w="774064" h="676275">
                  <a:moveTo>
                    <a:pt x="386716" y="40899"/>
                  </a:moveTo>
                  <a:lnTo>
                    <a:pt x="409134" y="29363"/>
                  </a:lnTo>
                </a:path>
                <a:path w="774064" h="676275">
                  <a:moveTo>
                    <a:pt x="409134" y="29363"/>
                  </a:moveTo>
                  <a:lnTo>
                    <a:pt x="409350" y="29305"/>
                  </a:lnTo>
                </a:path>
                <a:path w="774064" h="676275">
                  <a:moveTo>
                    <a:pt x="421107" y="24384"/>
                  </a:moveTo>
                  <a:lnTo>
                    <a:pt x="444617" y="14597"/>
                  </a:lnTo>
                </a:path>
                <a:path w="774064" h="676275">
                  <a:moveTo>
                    <a:pt x="456373" y="9733"/>
                  </a:moveTo>
                  <a:lnTo>
                    <a:pt x="479883" y="0"/>
                  </a:lnTo>
                </a:path>
                <a:path w="774064" h="676275">
                  <a:moveTo>
                    <a:pt x="490159" y="5522"/>
                  </a:moveTo>
                  <a:lnTo>
                    <a:pt x="510010" y="21379"/>
                  </a:lnTo>
                </a:path>
                <a:path w="774064" h="676275">
                  <a:moveTo>
                    <a:pt x="519960" y="29363"/>
                  </a:moveTo>
                  <a:lnTo>
                    <a:pt x="539860" y="45215"/>
                  </a:lnTo>
                </a:path>
                <a:path w="774064" h="676275">
                  <a:moveTo>
                    <a:pt x="549756" y="53199"/>
                  </a:moveTo>
                  <a:lnTo>
                    <a:pt x="555005" y="57357"/>
                  </a:lnTo>
                </a:path>
                <a:path w="774064" h="676275">
                  <a:moveTo>
                    <a:pt x="555005" y="57357"/>
                  </a:moveTo>
                  <a:lnTo>
                    <a:pt x="573597" y="59813"/>
                  </a:lnTo>
                </a:path>
                <a:path w="774064" h="676275">
                  <a:moveTo>
                    <a:pt x="586224" y="61510"/>
                  </a:moveTo>
                  <a:lnTo>
                    <a:pt x="611430" y="64898"/>
                  </a:lnTo>
                </a:path>
                <a:path w="774064" h="676275">
                  <a:moveTo>
                    <a:pt x="624062" y="66595"/>
                  </a:moveTo>
                  <a:lnTo>
                    <a:pt x="627945" y="67085"/>
                  </a:lnTo>
                </a:path>
                <a:path w="774064" h="676275">
                  <a:moveTo>
                    <a:pt x="627945" y="67085"/>
                  </a:moveTo>
                  <a:lnTo>
                    <a:pt x="646480" y="78021"/>
                  </a:lnTo>
                </a:path>
                <a:path w="774064" h="676275">
                  <a:moveTo>
                    <a:pt x="657468" y="84471"/>
                  </a:moveTo>
                  <a:lnTo>
                    <a:pt x="679338" y="97377"/>
                  </a:lnTo>
                </a:path>
                <a:path w="774064" h="676275">
                  <a:moveTo>
                    <a:pt x="690330" y="103827"/>
                  </a:moveTo>
                  <a:lnTo>
                    <a:pt x="700881" y="110061"/>
                  </a:lnTo>
                </a:path>
                <a:path w="774064" h="676275">
                  <a:moveTo>
                    <a:pt x="700881" y="110061"/>
                  </a:moveTo>
                  <a:lnTo>
                    <a:pt x="713018" y="115310"/>
                  </a:lnTo>
                </a:path>
                <a:path w="774064" h="676275">
                  <a:moveTo>
                    <a:pt x="724664" y="120338"/>
                  </a:moveTo>
                  <a:lnTo>
                    <a:pt x="748068" y="130398"/>
                  </a:lnTo>
                </a:path>
                <a:path w="774064" h="676275">
                  <a:moveTo>
                    <a:pt x="759709" y="135431"/>
                  </a:moveTo>
                  <a:lnTo>
                    <a:pt x="773817" y="141501"/>
                  </a:lnTo>
                </a:path>
                <a:path w="774064" h="676275">
                  <a:moveTo>
                    <a:pt x="0" y="675675"/>
                  </a:moveTo>
                  <a:lnTo>
                    <a:pt x="11368" y="652930"/>
                  </a:lnTo>
                </a:path>
                <a:path w="774064" h="676275">
                  <a:moveTo>
                    <a:pt x="17058" y="641562"/>
                  </a:moveTo>
                  <a:lnTo>
                    <a:pt x="28373" y="618760"/>
                  </a:lnTo>
                </a:path>
                <a:path w="774064" h="676275">
                  <a:moveTo>
                    <a:pt x="34059" y="607388"/>
                  </a:moveTo>
                  <a:lnTo>
                    <a:pt x="44451" y="586556"/>
                  </a:lnTo>
                </a:path>
                <a:path w="774064" h="676275">
                  <a:moveTo>
                    <a:pt x="44451" y="586556"/>
                  </a:moveTo>
                  <a:lnTo>
                    <a:pt x="45816" y="584917"/>
                  </a:lnTo>
                </a:path>
                <a:path w="774064" h="676275">
                  <a:moveTo>
                    <a:pt x="53963" y="575130"/>
                  </a:moveTo>
                  <a:lnTo>
                    <a:pt x="70258" y="555611"/>
                  </a:lnTo>
                </a:path>
                <a:path w="774064" h="676275">
                  <a:moveTo>
                    <a:pt x="78401" y="545824"/>
                  </a:moveTo>
                  <a:lnTo>
                    <a:pt x="94642" y="526247"/>
                  </a:lnTo>
                </a:path>
                <a:path w="774064" h="676275">
                  <a:moveTo>
                    <a:pt x="102842" y="516461"/>
                  </a:moveTo>
                  <a:lnTo>
                    <a:pt x="117387" y="498965"/>
                  </a:lnTo>
                </a:path>
                <a:path w="774064" h="676275">
                  <a:moveTo>
                    <a:pt x="117387" y="498965"/>
                  </a:moveTo>
                  <a:lnTo>
                    <a:pt x="120011" y="499296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3381998" y="2614261"/>
              <a:ext cx="25400" cy="3175"/>
            </a:xfrm>
            <a:custGeom>
              <a:avLst/>
              <a:gdLst/>
              <a:ahLst/>
              <a:cxnLst/>
              <a:rect l="l" t="t" r="r" b="b"/>
              <a:pathLst>
                <a:path w="25400" h="3175">
                  <a:moveTo>
                    <a:pt x="-2862" y="1475"/>
                  </a:moveTo>
                  <a:lnTo>
                    <a:pt x="28121" y="1475"/>
                  </a:lnTo>
                </a:path>
              </a:pathLst>
            </a:custGeom>
            <a:ln w="8677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3419941" y="2618688"/>
              <a:ext cx="20320" cy="2540"/>
            </a:xfrm>
            <a:custGeom>
              <a:avLst/>
              <a:gdLst/>
              <a:ahLst/>
              <a:cxnLst/>
              <a:rect l="l" t="t" r="r" b="b"/>
              <a:pathLst>
                <a:path w="20320" h="2539">
                  <a:moveTo>
                    <a:pt x="-2862" y="1148"/>
                  </a:moveTo>
                  <a:lnTo>
                    <a:pt x="22599" y="1148"/>
                  </a:lnTo>
                </a:path>
              </a:pathLst>
            </a:custGeom>
            <a:ln w="8023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3439677" y="2548924"/>
              <a:ext cx="73025" cy="72390"/>
            </a:xfrm>
            <a:custGeom>
              <a:avLst/>
              <a:gdLst/>
              <a:ahLst/>
              <a:cxnLst/>
              <a:rect l="l" t="t" r="r" b="b"/>
              <a:pathLst>
                <a:path w="73025" h="72389">
                  <a:moveTo>
                    <a:pt x="0" y="72060"/>
                  </a:moveTo>
                  <a:lnTo>
                    <a:pt x="3936" y="68177"/>
                  </a:lnTo>
                </a:path>
                <a:path w="73025" h="72389">
                  <a:moveTo>
                    <a:pt x="13011" y="59212"/>
                  </a:moveTo>
                  <a:lnTo>
                    <a:pt x="31108" y="41332"/>
                  </a:lnTo>
                </a:path>
                <a:path w="73025" h="72389">
                  <a:moveTo>
                    <a:pt x="40130" y="32420"/>
                  </a:moveTo>
                  <a:lnTo>
                    <a:pt x="58227" y="14540"/>
                  </a:lnTo>
                </a:path>
                <a:path w="73025" h="72389">
                  <a:moveTo>
                    <a:pt x="67249" y="5628"/>
                  </a:moveTo>
                  <a:lnTo>
                    <a:pt x="72935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3512613" y="2546843"/>
              <a:ext cx="17780" cy="2540"/>
            </a:xfrm>
            <a:custGeom>
              <a:avLst/>
              <a:gdLst/>
              <a:ahLst/>
              <a:cxnLst/>
              <a:rect l="l" t="t" r="r" b="b"/>
              <a:pathLst>
                <a:path w="17779" h="2539">
                  <a:moveTo>
                    <a:pt x="-2862" y="1040"/>
                  </a:moveTo>
                  <a:lnTo>
                    <a:pt x="20195" y="1040"/>
                  </a:lnTo>
                </a:path>
              </a:pathLst>
            </a:custGeom>
            <a:ln w="7806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3542630" y="2542359"/>
              <a:ext cx="25400" cy="3175"/>
            </a:xfrm>
            <a:custGeom>
              <a:avLst/>
              <a:gdLst/>
              <a:ahLst/>
              <a:cxnLst/>
              <a:rect l="l" t="t" r="r" b="b"/>
              <a:pathLst>
                <a:path w="25400" h="3175">
                  <a:moveTo>
                    <a:pt x="-2862" y="1504"/>
                  </a:moveTo>
                  <a:lnTo>
                    <a:pt x="28126" y="1504"/>
                  </a:lnTo>
                </a:path>
              </a:pathLst>
            </a:custGeom>
            <a:ln w="8734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3580521" y="2539955"/>
              <a:ext cx="64135" cy="1270"/>
            </a:xfrm>
            <a:custGeom>
              <a:avLst/>
              <a:gdLst/>
              <a:ahLst/>
              <a:cxnLst/>
              <a:rect l="l" t="t" r="r" b="b"/>
              <a:pathLst>
                <a:path w="64135" h="1269">
                  <a:moveTo>
                    <a:pt x="0" y="874"/>
                  </a:moveTo>
                  <a:lnTo>
                    <a:pt x="5027" y="273"/>
                  </a:lnTo>
                </a:path>
                <a:path w="64135" h="1269">
                  <a:moveTo>
                    <a:pt x="5027" y="273"/>
                  </a:moveTo>
                  <a:lnTo>
                    <a:pt x="25369" y="163"/>
                  </a:lnTo>
                </a:path>
                <a:path w="64135" h="1269">
                  <a:moveTo>
                    <a:pt x="38111" y="110"/>
                  </a:moveTo>
                  <a:lnTo>
                    <a:pt x="63586" y="0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3656792" y="2539845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848" y="-2862"/>
                  </a:moveTo>
                  <a:lnTo>
                    <a:pt x="848" y="2862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3658489" y="2537220"/>
              <a:ext cx="24130" cy="3175"/>
            </a:xfrm>
            <a:custGeom>
              <a:avLst/>
              <a:gdLst/>
              <a:ahLst/>
              <a:cxnLst/>
              <a:rect l="l" t="t" r="r" b="b"/>
              <a:pathLst>
                <a:path w="24129" h="3175">
                  <a:moveTo>
                    <a:pt x="-2862" y="1312"/>
                  </a:moveTo>
                  <a:lnTo>
                    <a:pt x="26482" y="1312"/>
                  </a:lnTo>
                </a:path>
              </a:pathLst>
            </a:custGeom>
            <a:ln w="8350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3694793" y="2533067"/>
              <a:ext cx="25400" cy="3175"/>
            </a:xfrm>
            <a:custGeom>
              <a:avLst/>
              <a:gdLst/>
              <a:ahLst/>
              <a:cxnLst/>
              <a:rect l="l" t="t" r="r" b="b"/>
              <a:pathLst>
                <a:path w="25400" h="3175">
                  <a:moveTo>
                    <a:pt x="-2862" y="1393"/>
                  </a:moveTo>
                  <a:lnTo>
                    <a:pt x="28121" y="1393"/>
                  </a:lnTo>
                </a:path>
              </a:pathLst>
            </a:custGeom>
            <a:ln w="8513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3732299" y="2532740"/>
              <a:ext cx="291465" cy="167640"/>
            </a:xfrm>
            <a:custGeom>
              <a:avLst/>
              <a:gdLst/>
              <a:ahLst/>
              <a:cxnLst/>
              <a:rect l="l" t="t" r="r" b="b"/>
              <a:pathLst>
                <a:path w="291464" h="167639">
                  <a:moveTo>
                    <a:pt x="0" y="0"/>
                  </a:moveTo>
                  <a:lnTo>
                    <a:pt x="17823" y="18149"/>
                  </a:lnTo>
                </a:path>
                <a:path w="291464" h="167639">
                  <a:moveTo>
                    <a:pt x="26734" y="27224"/>
                  </a:moveTo>
                  <a:lnTo>
                    <a:pt x="44561" y="45379"/>
                  </a:lnTo>
                </a:path>
                <a:path w="291464" h="167639">
                  <a:moveTo>
                    <a:pt x="53473" y="54454"/>
                  </a:moveTo>
                  <a:lnTo>
                    <a:pt x="71296" y="72608"/>
                  </a:lnTo>
                </a:path>
                <a:path w="291464" h="167639">
                  <a:moveTo>
                    <a:pt x="83490" y="70965"/>
                  </a:moveTo>
                  <a:lnTo>
                    <a:pt x="108422" y="65879"/>
                  </a:lnTo>
                </a:path>
                <a:path w="291464" h="167639">
                  <a:moveTo>
                    <a:pt x="120886" y="63312"/>
                  </a:moveTo>
                  <a:lnTo>
                    <a:pt x="145001" y="58337"/>
                  </a:lnTo>
                </a:path>
                <a:path w="291464" h="167639">
                  <a:moveTo>
                    <a:pt x="145001" y="58337"/>
                  </a:moveTo>
                  <a:lnTo>
                    <a:pt x="145601" y="58881"/>
                  </a:lnTo>
                </a:path>
                <a:path w="291464" h="167639">
                  <a:moveTo>
                    <a:pt x="155114" y="67355"/>
                  </a:moveTo>
                  <a:lnTo>
                    <a:pt x="174139" y="84197"/>
                  </a:lnTo>
                </a:path>
                <a:path w="291464" h="167639">
                  <a:moveTo>
                    <a:pt x="183651" y="92671"/>
                  </a:moveTo>
                  <a:lnTo>
                    <a:pt x="202680" y="109513"/>
                  </a:lnTo>
                </a:path>
                <a:path w="291464" h="167639">
                  <a:moveTo>
                    <a:pt x="212250" y="117988"/>
                  </a:moveTo>
                  <a:lnTo>
                    <a:pt x="217936" y="123073"/>
                  </a:lnTo>
                </a:path>
                <a:path w="291464" h="167639">
                  <a:moveTo>
                    <a:pt x="217936" y="123073"/>
                  </a:moveTo>
                  <a:lnTo>
                    <a:pt x="233135" y="132311"/>
                  </a:lnTo>
                </a:path>
                <a:path w="291464" h="167639">
                  <a:moveTo>
                    <a:pt x="244070" y="138930"/>
                  </a:moveTo>
                  <a:lnTo>
                    <a:pt x="265776" y="152105"/>
                  </a:lnTo>
                </a:path>
                <a:path w="291464" h="167639">
                  <a:moveTo>
                    <a:pt x="276654" y="158666"/>
                  </a:moveTo>
                  <a:lnTo>
                    <a:pt x="290872" y="167304"/>
                  </a:lnTo>
                </a:path>
              </a:pathLst>
            </a:custGeom>
            <a:ln w="572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2536496" y="2084509"/>
              <a:ext cx="0" cy="960755"/>
            </a:xfrm>
            <a:custGeom>
              <a:avLst/>
              <a:gdLst/>
              <a:ahLst/>
              <a:cxnLst/>
              <a:rect l="l" t="t" r="r" b="b"/>
              <a:pathLst>
                <a:path h="960755">
                  <a:moveTo>
                    <a:pt x="0" y="96042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85"/>
          <p:cNvSpPr txBox="1"/>
          <p:nvPr/>
        </p:nvSpPr>
        <p:spPr>
          <a:xfrm>
            <a:off x="2443129" y="2979061"/>
            <a:ext cx="69850" cy="76200"/>
          </a:xfrm>
          <a:prstGeom prst="rect">
            <a:avLst/>
          </a:prstGeom>
        </p:spPr>
        <p:txBody>
          <a:bodyPr vert="vert270" wrap="square" lIns="0" tIns="88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350" dirty="0">
                <a:latin typeface="Arial"/>
                <a:cs typeface="Arial"/>
              </a:rPr>
              <a:t>−2</a:t>
            </a:r>
            <a:endParaRPr sz="350">
              <a:latin typeface="Arial"/>
              <a:cs typeface="Arial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2518836" y="2151215"/>
            <a:ext cx="1532890" cy="894080"/>
          </a:xfrm>
          <a:custGeom>
            <a:avLst/>
            <a:gdLst/>
            <a:ahLst/>
            <a:cxnLst/>
            <a:rect l="l" t="t" r="r" b="b"/>
            <a:pathLst>
              <a:path w="1532889" h="894080">
                <a:moveTo>
                  <a:pt x="17660" y="893721"/>
                </a:moveTo>
                <a:lnTo>
                  <a:pt x="1532329" y="893721"/>
                </a:lnTo>
              </a:path>
              <a:path w="1532889" h="894080">
                <a:moveTo>
                  <a:pt x="17660" y="692570"/>
                </a:moveTo>
                <a:lnTo>
                  <a:pt x="0" y="692570"/>
                </a:lnTo>
              </a:path>
              <a:path w="1532889" h="894080">
                <a:moveTo>
                  <a:pt x="17660" y="519417"/>
                </a:moveTo>
                <a:lnTo>
                  <a:pt x="0" y="519417"/>
                </a:lnTo>
              </a:path>
              <a:path w="1532889" h="894080">
                <a:moveTo>
                  <a:pt x="17660" y="346312"/>
                </a:moveTo>
                <a:lnTo>
                  <a:pt x="0" y="346312"/>
                </a:lnTo>
              </a:path>
              <a:path w="1532889" h="894080">
                <a:moveTo>
                  <a:pt x="17660" y="173153"/>
                </a:moveTo>
                <a:lnTo>
                  <a:pt x="0" y="173153"/>
                </a:lnTo>
              </a:path>
              <a:path w="1532889" h="894080">
                <a:moveTo>
                  <a:pt x="1766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 txBox="1"/>
          <p:nvPr/>
        </p:nvSpPr>
        <p:spPr>
          <a:xfrm>
            <a:off x="2443129" y="2787481"/>
            <a:ext cx="69850" cy="113030"/>
          </a:xfrm>
          <a:prstGeom prst="rect">
            <a:avLst/>
          </a:prstGeom>
        </p:spPr>
        <p:txBody>
          <a:bodyPr vert="vert270" wrap="square" lIns="0" tIns="88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350" dirty="0">
                <a:latin typeface="Arial"/>
                <a:cs typeface="Arial"/>
              </a:rPr>
              <a:t>−1.5</a:t>
            </a:r>
            <a:endParaRPr sz="350">
              <a:latin typeface="Arial"/>
              <a:cs typeface="Aria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2372860" y="2443745"/>
            <a:ext cx="140335" cy="264795"/>
          </a:xfrm>
          <a:prstGeom prst="rect">
            <a:avLst/>
          </a:prstGeom>
        </p:spPr>
        <p:txBody>
          <a:bodyPr vert="vert270" wrap="square" lIns="0" tIns="12700" rIns="0" bIns="0" rtlCol="0">
            <a:spAutoFit/>
          </a:bodyPr>
          <a:lstStyle/>
          <a:p>
            <a:pPr marL="34925">
              <a:lnSpc>
                <a:spcPts val="530"/>
              </a:lnSpc>
              <a:spcBef>
                <a:spcPts val="100"/>
              </a:spcBef>
            </a:pPr>
            <a:r>
              <a:rPr sz="450" spc="10" dirty="0">
                <a:latin typeface="Arial"/>
                <a:cs typeface="Arial"/>
              </a:rPr>
              <a:t>Inflation</a:t>
            </a:r>
            <a:endParaRPr sz="450">
              <a:latin typeface="Arial"/>
              <a:cs typeface="Arial"/>
            </a:endParaRPr>
          </a:p>
          <a:p>
            <a:pPr marL="12700">
              <a:lnSpc>
                <a:spcPts val="409"/>
              </a:lnSpc>
            </a:pPr>
            <a:r>
              <a:rPr sz="350" spc="-5" dirty="0">
                <a:latin typeface="Arial"/>
                <a:cs typeface="Arial"/>
              </a:rPr>
              <a:t>−1         −.5</a:t>
            </a:r>
            <a:endParaRPr sz="350">
              <a:latin typeface="Arial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2443129" y="2299389"/>
            <a:ext cx="69850" cy="50165"/>
          </a:xfrm>
          <a:prstGeom prst="rect">
            <a:avLst/>
          </a:prstGeom>
        </p:spPr>
        <p:txBody>
          <a:bodyPr vert="vert270" wrap="square" lIns="0" tIns="88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350" dirty="0">
                <a:latin typeface="Arial"/>
                <a:cs typeface="Arial"/>
              </a:rPr>
              <a:t>0</a:t>
            </a:r>
            <a:endParaRPr sz="35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2443129" y="2120095"/>
            <a:ext cx="69850" cy="62865"/>
          </a:xfrm>
          <a:prstGeom prst="rect">
            <a:avLst/>
          </a:prstGeom>
        </p:spPr>
        <p:txBody>
          <a:bodyPr vert="vert270" wrap="square" lIns="0" tIns="88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350" dirty="0">
                <a:latin typeface="Arial"/>
                <a:cs typeface="Arial"/>
              </a:rPr>
              <a:t>.5</a:t>
            </a:r>
            <a:endParaRPr sz="350">
              <a:latin typeface="Arial"/>
              <a:cs typeface="Arial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2564490" y="3044937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 txBox="1"/>
          <p:nvPr/>
        </p:nvSpPr>
        <p:spPr>
          <a:xfrm>
            <a:off x="2539509" y="3045523"/>
            <a:ext cx="50165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0</a:t>
            </a:r>
            <a:endParaRPr sz="350">
              <a:latin typeface="Arial"/>
              <a:cs typeface="Arial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2929176" y="3044937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 txBox="1"/>
          <p:nvPr/>
        </p:nvSpPr>
        <p:spPr>
          <a:xfrm>
            <a:off x="2904194" y="3045523"/>
            <a:ext cx="50165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5</a:t>
            </a:r>
            <a:endParaRPr sz="350">
              <a:latin typeface="Arial"/>
              <a:cs typeface="Arial"/>
            </a:endParaRPr>
          </a:p>
        </p:txBody>
      </p:sp>
      <p:sp>
        <p:nvSpPr>
          <p:cNvPr id="95" name="object 95"/>
          <p:cNvSpPr/>
          <p:nvPr/>
        </p:nvSpPr>
        <p:spPr>
          <a:xfrm>
            <a:off x="3293859" y="3044937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3658542" y="3044937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 txBox="1"/>
          <p:nvPr/>
        </p:nvSpPr>
        <p:spPr>
          <a:xfrm>
            <a:off x="3621281" y="3045523"/>
            <a:ext cx="74930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15</a:t>
            </a:r>
            <a:endParaRPr sz="350">
              <a:latin typeface="Arial"/>
              <a:cs typeface="Arial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4023172" y="3044937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 txBox="1"/>
          <p:nvPr/>
        </p:nvSpPr>
        <p:spPr>
          <a:xfrm>
            <a:off x="3985911" y="3045523"/>
            <a:ext cx="74930" cy="78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20</a:t>
            </a:r>
            <a:endParaRPr sz="350">
              <a:latin typeface="Arial"/>
              <a:cs typeface="Arial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3160891" y="3045523"/>
            <a:ext cx="266065" cy="1435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400"/>
              </a:lnSpc>
              <a:spcBef>
                <a:spcPts val="95"/>
              </a:spcBef>
            </a:pPr>
            <a:r>
              <a:rPr sz="350" spc="-5" dirty="0">
                <a:latin typeface="Arial"/>
                <a:cs typeface="Arial"/>
              </a:rPr>
              <a:t>10</a:t>
            </a:r>
            <a:endParaRPr sz="350">
              <a:latin typeface="Arial"/>
              <a:cs typeface="Arial"/>
            </a:endParaRPr>
          </a:p>
          <a:p>
            <a:pPr algn="ctr">
              <a:lnSpc>
                <a:spcPts val="520"/>
              </a:lnSpc>
            </a:pPr>
            <a:r>
              <a:rPr sz="450" spc="15" dirty="0">
                <a:latin typeface="Arial"/>
                <a:cs typeface="Arial"/>
              </a:rPr>
              <a:t>Quarters</a:t>
            </a:r>
            <a:endParaRPr sz="450">
              <a:latin typeface="Arial"/>
              <a:cs typeface="Arial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3149695" y="1983785"/>
            <a:ext cx="288925" cy="996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450" spc="20" dirty="0">
                <a:solidFill>
                  <a:srgbClr val="1E2C52"/>
                </a:solidFill>
                <a:latin typeface="Arial"/>
                <a:cs typeface="Arial"/>
              </a:rPr>
              <a:t>Non−ZLB</a:t>
            </a:r>
            <a:endParaRPr sz="450">
              <a:latin typeface="Arial"/>
              <a:cs typeface="Arial"/>
            </a:endParaRPr>
          </a:p>
        </p:txBody>
      </p:sp>
      <p:graphicFrame>
        <p:nvGraphicFramePr>
          <p:cNvPr id="102" name="object 102"/>
          <p:cNvGraphicFramePr>
            <a:graphicFrameLocks noGrp="1"/>
          </p:cNvGraphicFramePr>
          <p:nvPr/>
        </p:nvGraphicFramePr>
        <p:xfrm>
          <a:off x="644351" y="3029731"/>
          <a:ext cx="3435350" cy="1701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6060"/>
                <a:gridCol w="310515"/>
                <a:gridCol w="466090"/>
                <a:gridCol w="316229"/>
                <a:gridCol w="396875"/>
                <a:gridCol w="384810"/>
                <a:gridCol w="310514"/>
                <a:gridCol w="466090"/>
                <a:gridCol w="316230"/>
                <a:gridCol w="238125"/>
              </a:tblGrid>
              <a:tr h="761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938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83502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Conclusions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47294" y="890173"/>
            <a:ext cx="3913504" cy="17595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Government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expenditure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is important in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understanding inflation</a:t>
            </a:r>
            <a:r>
              <a:rPr sz="1000" spc="1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dynamics</a:t>
            </a:r>
            <a:endParaRPr sz="1000">
              <a:latin typeface="LM Sans 10"/>
              <a:cs typeface="LM Sans 10"/>
            </a:endParaRPr>
          </a:p>
          <a:p>
            <a:pPr marL="265430" marR="56515" indent="-161925">
              <a:lnSpc>
                <a:spcPct val="114599"/>
              </a:lnSpc>
              <a:spcBef>
                <a:spcPts val="1035"/>
              </a:spcBef>
              <a:buChar char="•"/>
              <a:tabLst>
                <a:tab pos="26606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estimated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Phillips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curve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after incorporating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 is flatter than the  one without G</a:t>
            </a:r>
            <a:endParaRPr sz="1000">
              <a:latin typeface="LM Sans 10"/>
              <a:cs typeface="LM Sans 10"/>
            </a:endParaRPr>
          </a:p>
          <a:p>
            <a:pPr marL="265430" marR="14604" indent="-161925">
              <a:lnSpc>
                <a:spcPct val="114599"/>
              </a:lnSpc>
              <a:spcBef>
                <a:spcPts val="600"/>
              </a:spcBef>
              <a:buChar char="•"/>
              <a:tabLst>
                <a:tab pos="266065" algn="l"/>
              </a:tabLst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adding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 in NKPC solves the “missing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disinflation/inflation” puzzles  and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generates closer-to-data dynamics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during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COVID</a:t>
            </a:r>
            <a:r>
              <a:rPr sz="1000" spc="5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5" dirty="0">
                <a:solidFill>
                  <a:srgbClr val="414159"/>
                </a:solidFill>
                <a:latin typeface="LM Sans 10"/>
                <a:cs typeface="LM Sans 10"/>
              </a:rPr>
              <a:t>period</a:t>
            </a:r>
            <a:endParaRPr sz="1000">
              <a:latin typeface="LM Sans 10"/>
              <a:cs typeface="LM Sans 10"/>
            </a:endParaRPr>
          </a:p>
          <a:p>
            <a:pPr marL="265430" indent="-162560">
              <a:lnSpc>
                <a:spcPct val="100000"/>
              </a:lnSpc>
              <a:spcBef>
                <a:spcPts val="770"/>
              </a:spcBef>
              <a:buChar char="•"/>
              <a:tabLst>
                <a:tab pos="266065" algn="l"/>
              </a:tabLst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variation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in G is a significant component in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driving</a:t>
            </a:r>
            <a:r>
              <a:rPr sz="1000" spc="2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inflation</a:t>
            </a:r>
            <a:endParaRPr sz="1000">
              <a:latin typeface="LM Sans 10"/>
              <a:cs typeface="LM Sans 10"/>
            </a:endParaRPr>
          </a:p>
          <a:p>
            <a:pPr marL="265430" marR="5080" indent="-161925">
              <a:lnSpc>
                <a:spcPct val="114599"/>
              </a:lnSpc>
              <a:spcBef>
                <a:spcPts val="600"/>
              </a:spcBef>
              <a:buChar char="•"/>
              <a:tabLst>
                <a:tab pos="26606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general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equilibrium result underscores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b="1" spc="-10" dirty="0">
                <a:solidFill>
                  <a:srgbClr val="414159"/>
                </a:solidFill>
                <a:latin typeface="LM Sans 10"/>
                <a:cs typeface="LM Sans 10"/>
              </a:rPr>
              <a:t>supply channel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of the  overall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effect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of G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shocks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on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inflation</a:t>
            </a:r>
            <a:endParaRPr sz="1000">
              <a:latin typeface="LM Sans 10"/>
              <a:cs typeface="LM Sans 10"/>
            </a:endParaRPr>
          </a:p>
        </p:txBody>
      </p:sp>
    </p:spTree>
  </p:cSld>
  <p:clrMapOvr>
    <a:masterClrMapping/>
  </p:clrMapOvr>
  <p:transition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153098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Robustness: </a:t>
            </a:r>
            <a:r>
              <a:rPr spc="-15" dirty="0"/>
              <a:t>Weak</a:t>
            </a:r>
            <a:r>
              <a:rPr spc="100" dirty="0"/>
              <a:t> </a:t>
            </a:r>
            <a:r>
              <a:rPr spc="-10" dirty="0"/>
              <a:t>IV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9194" y="675340"/>
            <a:ext cx="3582035" cy="7861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Empirical specification: </a:t>
            </a:r>
            <a:r>
              <a:rPr sz="1000" i="1" spc="-40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60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= </a:t>
            </a:r>
            <a:r>
              <a:rPr sz="1000" i="1" spc="-135" dirty="0">
                <a:solidFill>
                  <a:srgbClr val="414159"/>
                </a:solidFill>
                <a:latin typeface="Verdana"/>
                <a:cs typeface="Verdana"/>
              </a:rPr>
              <a:t>κ</a:t>
            </a:r>
            <a:r>
              <a:rPr sz="1000" i="1" spc="-135" dirty="0">
                <a:solidFill>
                  <a:srgbClr val="414159"/>
                </a:solidFill>
                <a:latin typeface="LM Sans 10"/>
                <a:cs typeface="LM Sans 10"/>
              </a:rPr>
              <a:t>u</a:t>
            </a:r>
            <a:r>
              <a:rPr sz="1000" spc="-135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202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+ </a:t>
            </a:r>
            <a:r>
              <a:rPr sz="1000" i="1" spc="-5" dirty="0">
                <a:solidFill>
                  <a:srgbClr val="414159"/>
                </a:solidFill>
                <a:latin typeface="Verdana"/>
                <a:cs typeface="Verdana"/>
              </a:rPr>
              <a:t>β</a:t>
            </a:r>
            <a:r>
              <a:rPr sz="1000" spc="-5" dirty="0">
                <a:solidFill>
                  <a:srgbClr val="414159"/>
                </a:solidFill>
                <a:latin typeface="MathJax_AMS"/>
                <a:cs typeface="MathJax_AMS"/>
              </a:rPr>
              <a:t>E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i="1" spc="-10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15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spc="-15" baseline="-11904" dirty="0">
                <a:solidFill>
                  <a:srgbClr val="414159"/>
                </a:solidFill>
                <a:latin typeface="LM Sans 8"/>
                <a:cs typeface="LM Sans 8"/>
              </a:rPr>
              <a:t>+1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+ </a:t>
            </a:r>
            <a:r>
              <a:rPr sz="1000" i="1" spc="-135" dirty="0">
                <a:solidFill>
                  <a:srgbClr val="414159"/>
                </a:solidFill>
                <a:latin typeface="Verdana"/>
                <a:cs typeface="Verdana"/>
              </a:rPr>
              <a:t>γ</a:t>
            </a:r>
            <a:r>
              <a:rPr sz="1000" i="1" spc="-135" dirty="0">
                <a:solidFill>
                  <a:srgbClr val="414159"/>
                </a:solidFill>
                <a:latin typeface="LM Sans 10"/>
                <a:cs typeface="LM Sans 10"/>
              </a:rPr>
              <a:t>g</a:t>
            </a:r>
            <a:r>
              <a:rPr sz="1000" spc="-135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202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+</a:t>
            </a:r>
            <a:r>
              <a:rPr sz="1000" spc="-25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55" dirty="0">
                <a:solidFill>
                  <a:srgbClr val="414159"/>
                </a:solidFill>
                <a:latin typeface="Verdana"/>
                <a:cs typeface="Verdana"/>
              </a:rPr>
              <a:t>ν</a:t>
            </a:r>
            <a:r>
              <a:rPr sz="1050" i="1" spc="-82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1050" baseline="-11904">
              <a:latin typeface="LM Sans 8"/>
              <a:cs typeface="LM Sans 8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500">
              <a:latin typeface="LM Sans 8"/>
              <a:cs typeface="LM Sans 8"/>
            </a:endParaRPr>
          </a:p>
          <a:p>
            <a:pPr marL="245110" marR="17780">
              <a:lnSpc>
                <a:spcPct val="116700"/>
              </a:lnSpc>
            </a:pPr>
            <a:r>
              <a:rPr sz="900" b="1" spc="-20" dirty="0">
                <a:solidFill>
                  <a:srgbClr val="414159"/>
                </a:solidFill>
                <a:latin typeface="LM Sans 10"/>
                <a:cs typeface="LM Sans 10"/>
              </a:rPr>
              <a:t>Table </a:t>
            </a:r>
            <a:r>
              <a:rPr sz="900" b="1" spc="-5" dirty="0">
                <a:solidFill>
                  <a:srgbClr val="414159"/>
                </a:solidFill>
                <a:latin typeface="LM Sans 10"/>
                <a:cs typeface="LM Sans 10"/>
              </a:rPr>
              <a:t>1: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Almon-restricted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IV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Point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Estimates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and Weak-IV Robust  Confidence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Intervals</a:t>
            </a:r>
            <a:endParaRPr sz="900">
              <a:latin typeface="LM Sans 9"/>
              <a:cs typeface="LM Sans 9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554405" y="1627613"/>
          <a:ext cx="3499485" cy="8020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7075"/>
                <a:gridCol w="998219"/>
                <a:gridCol w="309880"/>
                <a:gridCol w="427355"/>
                <a:gridCol w="1036955"/>
              </a:tblGrid>
              <a:tr h="2167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414159"/>
                      </a:solidFill>
                      <a:prstDash val="solid"/>
                    </a:lnT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05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000" spc="-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Without</a:t>
                      </a:r>
                      <a:r>
                        <a:rPr sz="1000" spc="-1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 </a:t>
                      </a:r>
                      <a:r>
                        <a:rPr sz="1000" i="1" spc="-229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g</a:t>
                      </a:r>
                      <a:r>
                        <a:rPr sz="1000" spc="-229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ˆ</a:t>
                      </a:r>
                      <a:endParaRPr sz="1000">
                        <a:latin typeface="LM Sans 10"/>
                        <a:cs typeface="LM Sans 10"/>
                      </a:endParaRPr>
                    </a:p>
                  </a:txBody>
                  <a:tcPr marL="0" marR="0" marT="12700" marB="0">
                    <a:lnT w="6350">
                      <a:solidFill>
                        <a:srgbClr val="414159"/>
                      </a:solidFill>
                      <a:prstDash val="solid"/>
                    </a:lnT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414159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414159"/>
                      </a:solidFill>
                      <a:prstDash val="solid"/>
                    </a:lnT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000" spc="-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With</a:t>
                      </a:r>
                      <a:r>
                        <a:rPr sz="1000" spc="-1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 </a:t>
                      </a:r>
                      <a:r>
                        <a:rPr sz="1000" i="1" spc="-229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g</a:t>
                      </a:r>
                      <a:r>
                        <a:rPr sz="1000" spc="-229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ˆ</a:t>
                      </a:r>
                      <a:endParaRPr sz="1000">
                        <a:latin typeface="LM Sans 10"/>
                        <a:cs typeface="LM Sans 10"/>
                      </a:endParaRPr>
                    </a:p>
                  </a:txBody>
                  <a:tcPr marL="0" marR="0" marT="12700" marB="0">
                    <a:lnT w="6350">
                      <a:solidFill>
                        <a:srgbClr val="414159"/>
                      </a:solidFill>
                      <a:prstDash val="solid"/>
                    </a:lnT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</a:tr>
              <a:tr h="194510">
                <a:tc>
                  <a:txBody>
                    <a:bodyPr/>
                    <a:lstStyle/>
                    <a:p>
                      <a:pPr marL="75565">
                        <a:lnSpc>
                          <a:spcPts val="1165"/>
                        </a:lnSpc>
                        <a:spcBef>
                          <a:spcPts val="265"/>
                        </a:spcBef>
                        <a:tabLst>
                          <a:tab pos="337185" algn="l"/>
                        </a:tabLst>
                      </a:pPr>
                      <a:r>
                        <a:rPr sz="1000" i="1" spc="-20" dirty="0">
                          <a:solidFill>
                            <a:srgbClr val="414159"/>
                          </a:solidFill>
                          <a:latin typeface="Verdana"/>
                          <a:cs typeface="Verdana"/>
                        </a:rPr>
                        <a:t>κ	</a:t>
                      </a:r>
                      <a:r>
                        <a:rPr sz="1000" spc="-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-0.497</a:t>
                      </a:r>
                      <a:endParaRPr sz="1000">
                        <a:latin typeface="LM Sans 10"/>
                        <a:cs typeface="LM Sans 10"/>
                      </a:endParaRPr>
                    </a:p>
                  </a:txBody>
                  <a:tcPr marL="0" marR="0" marT="33655" marB="0">
                    <a:lnT w="6350">
                      <a:solidFill>
                        <a:srgbClr val="414159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4445" algn="r">
                        <a:lnSpc>
                          <a:spcPts val="1165"/>
                        </a:lnSpc>
                        <a:spcBef>
                          <a:spcPts val="265"/>
                        </a:spcBef>
                      </a:pPr>
                      <a:r>
                        <a:rPr sz="1000" spc="-10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(-3.45,</a:t>
                      </a:r>
                      <a:r>
                        <a:rPr sz="1000" spc="-5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 </a:t>
                      </a:r>
                      <a:r>
                        <a:rPr sz="1000" spc="-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-0.25)</a:t>
                      </a:r>
                      <a:endParaRPr sz="1000">
                        <a:latin typeface="LM Sans 10"/>
                        <a:cs typeface="LM Sans 10"/>
                      </a:endParaRPr>
                    </a:p>
                  </a:txBody>
                  <a:tcPr marL="0" marR="0" marT="33655" marB="0">
                    <a:lnT w="6350">
                      <a:solidFill>
                        <a:srgbClr val="414159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0">
                        <a:lnSpc>
                          <a:spcPts val="1165"/>
                        </a:lnSpc>
                        <a:spcBef>
                          <a:spcPts val="265"/>
                        </a:spcBef>
                      </a:pPr>
                      <a:r>
                        <a:rPr sz="1000" spc="-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-0.245</a:t>
                      </a:r>
                      <a:endParaRPr sz="1000">
                        <a:latin typeface="LM Sans 10"/>
                        <a:cs typeface="LM Sans 10"/>
                      </a:endParaRPr>
                    </a:p>
                  </a:txBody>
                  <a:tcPr marL="0" marR="0" marT="33655" marB="0">
                    <a:lnT w="6350">
                      <a:solidFill>
                        <a:srgbClr val="414159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67310" algn="r">
                        <a:lnSpc>
                          <a:spcPts val="1165"/>
                        </a:lnSpc>
                        <a:spcBef>
                          <a:spcPts val="265"/>
                        </a:spcBef>
                      </a:pPr>
                      <a:r>
                        <a:rPr sz="1000" spc="-10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(-2.67,</a:t>
                      </a:r>
                      <a:r>
                        <a:rPr sz="1000" spc="-5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 </a:t>
                      </a:r>
                      <a:r>
                        <a:rPr sz="1000" spc="-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-0.04)</a:t>
                      </a:r>
                      <a:endParaRPr sz="1000">
                        <a:latin typeface="LM Sans 10"/>
                        <a:cs typeface="LM Sans 10"/>
                      </a:endParaRPr>
                    </a:p>
                  </a:txBody>
                  <a:tcPr marL="0" marR="0" marT="33655" marB="0">
                    <a:lnT w="6350">
                      <a:solidFill>
                        <a:srgbClr val="414159"/>
                      </a:solidFill>
                      <a:prstDash val="solid"/>
                    </a:lnT>
                  </a:tcPr>
                </a:tc>
              </a:tr>
              <a:tr h="174605">
                <a:tc>
                  <a:txBody>
                    <a:bodyPr/>
                    <a:lstStyle/>
                    <a:p>
                      <a:pPr marL="75565">
                        <a:lnSpc>
                          <a:spcPts val="1165"/>
                        </a:lnSpc>
                        <a:spcBef>
                          <a:spcPts val="105"/>
                        </a:spcBef>
                        <a:tabLst>
                          <a:tab pos="358140" algn="l"/>
                        </a:tabLst>
                      </a:pPr>
                      <a:r>
                        <a:rPr sz="1000" i="1" spc="-60" dirty="0">
                          <a:solidFill>
                            <a:srgbClr val="414159"/>
                          </a:solidFill>
                          <a:latin typeface="Verdana"/>
                          <a:cs typeface="Verdana"/>
                        </a:rPr>
                        <a:t>β	</a:t>
                      </a:r>
                      <a:r>
                        <a:rPr sz="1000" spc="-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0.182</a:t>
                      </a:r>
                      <a:endParaRPr sz="1000">
                        <a:latin typeface="LM Sans 10"/>
                        <a:cs typeface="LM Sans 10"/>
                      </a:endParaRPr>
                    </a:p>
                  </a:txBody>
                  <a:tcPr marL="0" marR="0" marT="13335" marB="0"/>
                </a:tc>
                <a:tc>
                  <a:txBody>
                    <a:bodyPr/>
                    <a:lstStyle/>
                    <a:p>
                      <a:pPr marR="46990" algn="r">
                        <a:lnSpc>
                          <a:spcPts val="1165"/>
                        </a:lnSpc>
                        <a:spcBef>
                          <a:spcPts val="105"/>
                        </a:spcBef>
                      </a:pPr>
                      <a:r>
                        <a:rPr sz="1000" spc="-10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(0.03,</a:t>
                      </a:r>
                      <a:r>
                        <a:rPr sz="1000" spc="-6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 </a:t>
                      </a:r>
                      <a:r>
                        <a:rPr sz="1000" spc="-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0.45)</a:t>
                      </a:r>
                      <a:endParaRPr sz="1000">
                        <a:latin typeface="LM Sans 10"/>
                        <a:cs typeface="LM Sans 10"/>
                      </a:endParaRPr>
                    </a:p>
                  </a:txBody>
                  <a:tcPr marL="0" marR="0" marT="133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ts val="1165"/>
                        </a:lnSpc>
                        <a:spcBef>
                          <a:spcPts val="105"/>
                        </a:spcBef>
                      </a:pPr>
                      <a:r>
                        <a:rPr sz="1000" spc="-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0.382</a:t>
                      </a:r>
                      <a:endParaRPr sz="1000">
                        <a:latin typeface="LM Sans 10"/>
                        <a:cs typeface="LM Sans 10"/>
                      </a:endParaRPr>
                    </a:p>
                  </a:txBody>
                  <a:tcPr marL="0" marR="0" marT="13335" marB="0"/>
                </a:tc>
                <a:tc>
                  <a:txBody>
                    <a:bodyPr/>
                    <a:lstStyle/>
                    <a:p>
                      <a:pPr marR="88900" algn="r">
                        <a:lnSpc>
                          <a:spcPts val="1165"/>
                        </a:lnSpc>
                        <a:spcBef>
                          <a:spcPts val="105"/>
                        </a:spcBef>
                      </a:pPr>
                      <a:r>
                        <a:rPr sz="1000" spc="-10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(0.04 </a:t>
                      </a:r>
                      <a:r>
                        <a:rPr sz="1000" spc="-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,</a:t>
                      </a:r>
                      <a:r>
                        <a:rPr sz="1000" spc="-60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 </a:t>
                      </a:r>
                      <a:r>
                        <a:rPr sz="1000" spc="-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0.57)</a:t>
                      </a:r>
                      <a:endParaRPr sz="1000">
                        <a:latin typeface="LM Sans 10"/>
                        <a:cs typeface="LM Sans 10"/>
                      </a:endParaRPr>
                    </a:p>
                  </a:txBody>
                  <a:tcPr marL="0" marR="0" marT="13335" marB="0"/>
                </a:tc>
              </a:tr>
              <a:tr h="210847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000" i="1" dirty="0">
                          <a:solidFill>
                            <a:srgbClr val="414159"/>
                          </a:solidFill>
                          <a:latin typeface="Verdana"/>
                          <a:cs typeface="Verdana"/>
                        </a:rPr>
                        <a:t>γ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13335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000" spc="-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-0.689</a:t>
                      </a:r>
                      <a:endParaRPr sz="1000">
                        <a:latin typeface="LM Sans 10"/>
                        <a:cs typeface="LM Sans 10"/>
                      </a:endParaRPr>
                    </a:p>
                  </a:txBody>
                  <a:tcPr marL="0" marR="0" marT="13335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7310" algn="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000" spc="-10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(-2.37,</a:t>
                      </a:r>
                      <a:r>
                        <a:rPr sz="1000" spc="-5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 </a:t>
                      </a:r>
                      <a:r>
                        <a:rPr sz="1000" spc="-5" dirty="0">
                          <a:solidFill>
                            <a:srgbClr val="414159"/>
                          </a:solidFill>
                          <a:latin typeface="LM Sans 10"/>
                          <a:cs typeface="LM Sans 10"/>
                        </a:rPr>
                        <a:t>-0.25)</a:t>
                      </a:r>
                      <a:endParaRPr sz="1000">
                        <a:latin typeface="LM Sans 10"/>
                        <a:cs typeface="LM Sans 10"/>
                      </a:endParaRPr>
                    </a:p>
                  </a:txBody>
                  <a:tcPr marL="0" marR="0" marT="13335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573341" y="2457147"/>
            <a:ext cx="309499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Notes: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Following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the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approached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developed in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Barnichon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and Mesters</a:t>
            </a:r>
            <a:r>
              <a:rPr sz="700" spc="-7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(2020).</a:t>
            </a:r>
            <a:endParaRPr sz="700">
              <a:latin typeface="LM Sans 8"/>
              <a:cs typeface="LM Sans 8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54944" y="2752627"/>
            <a:ext cx="314960" cy="111760"/>
            <a:chOff x="354944" y="2752627"/>
            <a:chExt cx="314960" cy="111760"/>
          </a:xfrm>
        </p:grpSpPr>
        <p:sp>
          <p:nvSpPr>
            <p:cNvPr id="7" name="object 7"/>
            <p:cNvSpPr/>
            <p:nvPr/>
          </p:nvSpPr>
          <p:spPr>
            <a:xfrm>
              <a:off x="360005" y="2757688"/>
              <a:ext cx="304800" cy="101600"/>
            </a:xfrm>
            <a:custGeom>
              <a:avLst/>
              <a:gdLst/>
              <a:ahLst/>
              <a:cxnLst/>
              <a:rect l="l" t="t" r="r" b="b"/>
              <a:pathLst>
                <a:path w="304800" h="101600">
                  <a:moveTo>
                    <a:pt x="253696" y="0"/>
                  </a:moveTo>
                  <a:lnTo>
                    <a:pt x="50610" y="0"/>
                  </a:lnTo>
                  <a:lnTo>
                    <a:pt x="30959" y="3993"/>
                  </a:lnTo>
                  <a:lnTo>
                    <a:pt x="14866" y="14866"/>
                  </a:lnTo>
                  <a:lnTo>
                    <a:pt x="3993" y="30959"/>
                  </a:lnTo>
                  <a:lnTo>
                    <a:pt x="0" y="50610"/>
                  </a:lnTo>
                  <a:lnTo>
                    <a:pt x="3993" y="70262"/>
                  </a:lnTo>
                  <a:lnTo>
                    <a:pt x="14866" y="86354"/>
                  </a:lnTo>
                  <a:lnTo>
                    <a:pt x="30959" y="97228"/>
                  </a:lnTo>
                  <a:lnTo>
                    <a:pt x="50610" y="101221"/>
                  </a:lnTo>
                  <a:lnTo>
                    <a:pt x="253696" y="101221"/>
                  </a:lnTo>
                  <a:lnTo>
                    <a:pt x="273347" y="97228"/>
                  </a:lnTo>
                  <a:lnTo>
                    <a:pt x="289440" y="86354"/>
                  </a:lnTo>
                  <a:lnTo>
                    <a:pt x="300313" y="70262"/>
                  </a:lnTo>
                  <a:lnTo>
                    <a:pt x="304307" y="50610"/>
                  </a:lnTo>
                  <a:lnTo>
                    <a:pt x="300313" y="30959"/>
                  </a:lnTo>
                  <a:lnTo>
                    <a:pt x="289440" y="14866"/>
                  </a:lnTo>
                  <a:lnTo>
                    <a:pt x="273347" y="3993"/>
                  </a:lnTo>
                  <a:lnTo>
                    <a:pt x="253696" y="0"/>
                  </a:lnTo>
                  <a:close/>
                </a:path>
              </a:pathLst>
            </a:custGeom>
            <a:solidFill>
              <a:srgbClr val="9D9D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60005" y="2757688"/>
              <a:ext cx="304800" cy="101600"/>
            </a:xfrm>
            <a:custGeom>
              <a:avLst/>
              <a:gdLst/>
              <a:ahLst/>
              <a:cxnLst/>
              <a:rect l="l" t="t" r="r" b="b"/>
              <a:pathLst>
                <a:path w="304800" h="101600">
                  <a:moveTo>
                    <a:pt x="50610" y="101221"/>
                  </a:moveTo>
                  <a:lnTo>
                    <a:pt x="30959" y="97228"/>
                  </a:lnTo>
                  <a:lnTo>
                    <a:pt x="14866" y="86354"/>
                  </a:lnTo>
                  <a:lnTo>
                    <a:pt x="3993" y="70262"/>
                  </a:lnTo>
                  <a:lnTo>
                    <a:pt x="0" y="50610"/>
                  </a:lnTo>
                  <a:lnTo>
                    <a:pt x="3993" y="30959"/>
                  </a:lnTo>
                  <a:lnTo>
                    <a:pt x="14866" y="14866"/>
                  </a:lnTo>
                  <a:lnTo>
                    <a:pt x="30959" y="3993"/>
                  </a:lnTo>
                  <a:lnTo>
                    <a:pt x="50610" y="0"/>
                  </a:lnTo>
                  <a:lnTo>
                    <a:pt x="253696" y="0"/>
                  </a:lnTo>
                  <a:lnTo>
                    <a:pt x="273347" y="3993"/>
                  </a:lnTo>
                  <a:lnTo>
                    <a:pt x="289440" y="14866"/>
                  </a:lnTo>
                  <a:lnTo>
                    <a:pt x="300313" y="30959"/>
                  </a:lnTo>
                  <a:lnTo>
                    <a:pt x="304307" y="50610"/>
                  </a:lnTo>
                  <a:lnTo>
                    <a:pt x="300313" y="70262"/>
                  </a:lnTo>
                  <a:lnTo>
                    <a:pt x="289440" y="86354"/>
                  </a:lnTo>
                  <a:lnTo>
                    <a:pt x="273347" y="97228"/>
                  </a:lnTo>
                  <a:lnTo>
                    <a:pt x="253696" y="101221"/>
                  </a:lnTo>
                  <a:lnTo>
                    <a:pt x="50610" y="101221"/>
                  </a:lnTo>
                  <a:close/>
                </a:path>
              </a:pathLst>
            </a:custGeom>
            <a:ln w="10122">
              <a:solidFill>
                <a:srgbClr val="9D9DA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17004" y="2789161"/>
              <a:ext cx="25400" cy="38100"/>
            </a:xfrm>
            <a:custGeom>
              <a:avLst/>
              <a:gdLst/>
              <a:ahLst/>
              <a:cxnLst/>
              <a:rect l="l" t="t" r="r" b="b"/>
              <a:pathLst>
                <a:path w="25400" h="38100">
                  <a:moveTo>
                    <a:pt x="0" y="0"/>
                  </a:moveTo>
                  <a:lnTo>
                    <a:pt x="0" y="38100"/>
                  </a:lnTo>
                  <a:lnTo>
                    <a:pt x="25400" y="19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61175" y="2757648"/>
            <a:ext cx="16573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5" dirty="0">
                <a:solidFill>
                  <a:srgbClr val="FFFFFF"/>
                </a:solidFill>
                <a:latin typeface="LM Sans 8"/>
                <a:cs typeface="LM Sans 8"/>
                <a:hlinkClick r:id="rId2" action="ppaction://hlinksldjump"/>
              </a:rPr>
              <a:t>Back</a:t>
            </a:r>
            <a:endParaRPr sz="500">
              <a:latin typeface="LM Sans 8"/>
              <a:cs typeface="LM Sans 8"/>
            </a:endParaRPr>
          </a:p>
        </p:txBody>
      </p:sp>
    </p:spTree>
  </p:cSld>
  <p:clrMapOvr>
    <a:masterClrMapping/>
  </p:clrMapOvr>
  <p:transition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401383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Robustness: </a:t>
            </a:r>
            <a:r>
              <a:rPr spc="-5" dirty="0"/>
              <a:t>Alternative Measures of </a:t>
            </a:r>
            <a:r>
              <a:rPr dirty="0"/>
              <a:t>Expenditure</a:t>
            </a:r>
            <a:r>
              <a:rPr spc="125" dirty="0"/>
              <a:t> </a:t>
            </a:r>
            <a:r>
              <a:rPr dirty="0"/>
              <a:t>Shocks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6976" y="571757"/>
            <a:ext cx="3141980" cy="346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700"/>
              </a:lnSpc>
              <a:spcBef>
                <a:spcPts val="100"/>
              </a:spcBef>
            </a:pPr>
            <a:r>
              <a:rPr sz="900" b="1" spc="-20" dirty="0">
                <a:solidFill>
                  <a:srgbClr val="414159"/>
                </a:solidFill>
                <a:latin typeface="LM Sans 10"/>
                <a:cs typeface="LM Sans 10"/>
              </a:rPr>
              <a:t>Table </a:t>
            </a:r>
            <a:r>
              <a:rPr sz="900" b="1" spc="-5" dirty="0">
                <a:solidFill>
                  <a:srgbClr val="414159"/>
                </a:solidFill>
                <a:latin typeface="LM Sans 10"/>
                <a:cs typeface="LM Sans 10"/>
              </a:rPr>
              <a:t>2: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Alternative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Measures of Government </a:t>
            </a:r>
            <a:r>
              <a:rPr sz="900" spc="-25" dirty="0">
                <a:solidFill>
                  <a:srgbClr val="414159"/>
                </a:solidFill>
                <a:latin typeface="LM Sans 9"/>
                <a:cs typeface="LM Sans 9"/>
              </a:rPr>
              <a:t>Total </a:t>
            </a:r>
            <a:r>
              <a:rPr sz="900" spc="-20" dirty="0">
                <a:solidFill>
                  <a:srgbClr val="414159"/>
                </a:solidFill>
                <a:latin typeface="LM Sans 9"/>
                <a:cs typeface="LM Sans 9"/>
              </a:rPr>
              <a:t>or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Defense  Expenditure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dirty="0">
                <a:solidFill>
                  <a:srgbClr val="414159"/>
                </a:solidFill>
                <a:latin typeface="LM Sans 9"/>
                <a:cs typeface="LM Sans 9"/>
              </a:rPr>
              <a:t>Shocks</a:t>
            </a:r>
            <a:endParaRPr sz="900">
              <a:latin typeface="LM Sans 9"/>
              <a:cs typeface="LM Sans 9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59676" y="1048499"/>
            <a:ext cx="3688715" cy="35560"/>
            <a:chOff x="459676" y="1048499"/>
            <a:chExt cx="3688715" cy="35560"/>
          </a:xfrm>
        </p:grpSpPr>
        <p:sp>
          <p:nvSpPr>
            <p:cNvPr id="5" name="object 5"/>
            <p:cNvSpPr/>
            <p:nvPr/>
          </p:nvSpPr>
          <p:spPr>
            <a:xfrm>
              <a:off x="459676" y="1051026"/>
              <a:ext cx="3688715" cy="0"/>
            </a:xfrm>
            <a:custGeom>
              <a:avLst/>
              <a:gdLst/>
              <a:ahLst/>
              <a:cxnLst/>
              <a:rect l="l" t="t" r="r" b="b"/>
              <a:pathLst>
                <a:path w="3688715">
                  <a:moveTo>
                    <a:pt x="0" y="0"/>
                  </a:moveTo>
                  <a:lnTo>
                    <a:pt x="3688638" y="0"/>
                  </a:lnTo>
                </a:path>
              </a:pathLst>
            </a:custGeom>
            <a:ln w="5054">
              <a:solidFill>
                <a:srgbClr val="4141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9676" y="1081392"/>
              <a:ext cx="3688715" cy="0"/>
            </a:xfrm>
            <a:custGeom>
              <a:avLst/>
              <a:gdLst/>
              <a:ahLst/>
              <a:cxnLst/>
              <a:rect l="l" t="t" r="r" b="b"/>
              <a:pathLst>
                <a:path w="3688715">
                  <a:moveTo>
                    <a:pt x="0" y="0"/>
                  </a:moveTo>
                  <a:lnTo>
                    <a:pt x="3688638" y="0"/>
                  </a:lnTo>
                </a:path>
              </a:pathLst>
            </a:custGeom>
            <a:ln w="5054">
              <a:solidFill>
                <a:srgbClr val="4141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459676" y="1173759"/>
            <a:ext cx="3688715" cy="0"/>
          </a:xfrm>
          <a:custGeom>
            <a:avLst/>
            <a:gdLst/>
            <a:ahLst/>
            <a:cxnLst/>
            <a:rect l="l" t="t" r="r" b="b"/>
            <a:pathLst>
              <a:path w="3688715">
                <a:moveTo>
                  <a:pt x="0" y="0"/>
                </a:moveTo>
                <a:lnTo>
                  <a:pt x="3688638" y="0"/>
                </a:lnTo>
              </a:path>
            </a:pathLst>
          </a:custGeom>
          <a:ln w="5054">
            <a:solidFill>
              <a:srgbClr val="4141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97497" y="1052617"/>
            <a:ext cx="1240155" cy="210185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1003935">
              <a:lnSpc>
                <a:spcPct val="100000"/>
              </a:lnSpc>
              <a:spcBef>
                <a:spcPts val="22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(1)</a:t>
            </a:r>
            <a:endParaRPr sz="500">
              <a:latin typeface="LM Sans 8"/>
              <a:cs typeface="LM Sans 8"/>
            </a:endParaRPr>
          </a:p>
          <a:p>
            <a:pPr marL="38100">
              <a:lnSpc>
                <a:spcPct val="100000"/>
              </a:lnSpc>
              <a:spcBef>
                <a:spcPts val="130"/>
              </a:spcBef>
              <a:tabLst>
                <a:tab pos="886460" algn="l"/>
              </a:tabLst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Unemployment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Gap	</a:t>
            </a:r>
            <a:r>
              <a:rPr sz="500" spc="-20" dirty="0">
                <a:solidFill>
                  <a:srgbClr val="414159"/>
                </a:solidFill>
                <a:latin typeface="LM Sans 8"/>
                <a:cs typeface="LM Sans 8"/>
              </a:rPr>
              <a:t>-0.612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</a:t>
            </a:r>
            <a:endParaRPr sz="750" baseline="22222">
              <a:latin typeface="DejaVu Sans"/>
              <a:cs typeface="DejaVu San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19262" y="1052617"/>
            <a:ext cx="391795" cy="210185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5715" algn="ctr">
              <a:lnSpc>
                <a:spcPct val="100000"/>
              </a:lnSpc>
              <a:spcBef>
                <a:spcPts val="22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(2)</a:t>
            </a:r>
            <a:endParaRPr sz="500">
              <a:latin typeface="LM Sans 8"/>
              <a:cs typeface="LM Sans 8"/>
            </a:endParaRPr>
          </a:p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00" spc="-20" dirty="0">
                <a:solidFill>
                  <a:srgbClr val="414159"/>
                </a:solidFill>
                <a:latin typeface="LM Sans 8"/>
                <a:cs typeface="LM Sans 8"/>
              </a:rPr>
              <a:t>-0.135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</a:t>
            </a:r>
            <a:endParaRPr sz="750" baseline="22222">
              <a:latin typeface="DejaVu Sans"/>
              <a:cs typeface="DejaVu San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292642" y="1052617"/>
            <a:ext cx="391795" cy="210185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5715" algn="ctr">
              <a:lnSpc>
                <a:spcPct val="100000"/>
              </a:lnSpc>
              <a:spcBef>
                <a:spcPts val="22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(3)</a:t>
            </a:r>
            <a:endParaRPr sz="500">
              <a:latin typeface="LM Sans 8"/>
              <a:cs typeface="LM Sans 8"/>
            </a:endParaRPr>
          </a:p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00" spc="-20" dirty="0">
                <a:solidFill>
                  <a:srgbClr val="414159"/>
                </a:solidFill>
                <a:latin typeface="LM Sans 8"/>
                <a:cs typeface="LM Sans 8"/>
              </a:rPr>
              <a:t>-0.228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</a:t>
            </a:r>
            <a:endParaRPr sz="750" baseline="22222">
              <a:latin typeface="DejaVu Sans"/>
              <a:cs typeface="DejaVu San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766009" y="1052617"/>
            <a:ext cx="391795" cy="210185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5715" algn="ctr">
              <a:lnSpc>
                <a:spcPct val="100000"/>
              </a:lnSpc>
              <a:spcBef>
                <a:spcPts val="22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(4)</a:t>
            </a:r>
            <a:endParaRPr sz="500">
              <a:latin typeface="LM Sans 8"/>
              <a:cs typeface="LM Sans 8"/>
            </a:endParaRPr>
          </a:p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00" spc="-20" dirty="0">
                <a:solidFill>
                  <a:srgbClr val="414159"/>
                </a:solidFill>
                <a:latin typeface="LM Sans 8"/>
                <a:cs typeface="LM Sans 8"/>
              </a:rPr>
              <a:t>-0.203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</a:t>
            </a:r>
            <a:endParaRPr sz="750" baseline="22222">
              <a:latin typeface="DejaVu Sans"/>
              <a:cs typeface="DejaVu San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39389" y="1052617"/>
            <a:ext cx="391795" cy="210185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5715" algn="ctr">
              <a:lnSpc>
                <a:spcPct val="100000"/>
              </a:lnSpc>
              <a:spcBef>
                <a:spcPts val="22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(5)</a:t>
            </a:r>
            <a:endParaRPr sz="500">
              <a:latin typeface="LM Sans 8"/>
              <a:cs typeface="LM Sans 8"/>
            </a:endParaRPr>
          </a:p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00" spc="-20" dirty="0">
                <a:solidFill>
                  <a:srgbClr val="414159"/>
                </a:solidFill>
                <a:latin typeface="LM Sans 8"/>
                <a:cs typeface="LM Sans 8"/>
              </a:rPr>
              <a:t>-0.086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</a:t>
            </a:r>
            <a:endParaRPr sz="750" baseline="22222">
              <a:latin typeface="DejaVu Sans"/>
              <a:cs typeface="DejaVu San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712755" y="1052617"/>
            <a:ext cx="391795" cy="210185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5715" algn="ctr">
              <a:lnSpc>
                <a:spcPct val="100000"/>
              </a:lnSpc>
              <a:spcBef>
                <a:spcPts val="22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(6)</a:t>
            </a:r>
            <a:endParaRPr sz="500">
              <a:latin typeface="LM Sans 8"/>
              <a:cs typeface="LM Sans 8"/>
            </a:endParaRPr>
          </a:p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00" spc="-20" dirty="0">
                <a:solidFill>
                  <a:srgbClr val="414159"/>
                </a:solidFill>
                <a:latin typeface="LM Sans 8"/>
                <a:cs typeface="LM Sans 8"/>
              </a:rPr>
              <a:t>-0.098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</a:t>
            </a:r>
            <a:endParaRPr sz="750" baseline="22222">
              <a:latin typeface="DejaVu Sans"/>
              <a:cs typeface="DejaVu San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357234" y="1248736"/>
            <a:ext cx="368935" cy="3435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4455">
              <a:lnSpc>
                <a:spcPct val="100000"/>
              </a:lnSpc>
              <a:spcBef>
                <a:spcPts val="9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(0.000)</a:t>
            </a:r>
            <a:endParaRPr sz="500">
              <a:latin typeface="LM Sans 8"/>
              <a:cs typeface="LM Sans 8"/>
            </a:endParaRPr>
          </a:p>
          <a:p>
            <a:pPr marL="84455" marR="30480" indent="-46990">
              <a:lnSpc>
                <a:spcPct val="114599"/>
              </a:lnSpc>
              <a:spcBef>
                <a:spcPts val="53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0.09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8</a:t>
            </a:r>
            <a:r>
              <a:rPr sz="750" i="1" spc="-67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 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(0.003)</a:t>
            </a:r>
            <a:endParaRPr sz="500">
              <a:latin typeface="LM Sans 8"/>
              <a:cs typeface="LM Sans 8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22897" y="1403257"/>
            <a:ext cx="61150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Inflation</a:t>
            </a:r>
            <a:r>
              <a:rPr sz="500" spc="-4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Expectation</a:t>
            </a:r>
            <a:endParaRPr sz="500">
              <a:latin typeface="LM Sans 8"/>
              <a:cs typeface="LM Sans 8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22897" y="1645078"/>
            <a:ext cx="72263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Government</a:t>
            </a:r>
            <a:r>
              <a:rPr sz="500" spc="-4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Expenditure</a:t>
            </a:r>
            <a:endParaRPr sz="500">
              <a:latin typeface="LM Sans 8"/>
              <a:cs typeface="LM Sans 8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22897" y="1886898"/>
            <a:ext cx="27813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Constant</a:t>
            </a:r>
            <a:endParaRPr sz="500">
              <a:latin typeface="LM Sans 8"/>
              <a:cs typeface="LM Sans 8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59676" y="2078888"/>
            <a:ext cx="3688715" cy="0"/>
          </a:xfrm>
          <a:custGeom>
            <a:avLst/>
            <a:gdLst/>
            <a:ahLst/>
            <a:cxnLst/>
            <a:rect l="l" t="t" r="r" b="b"/>
            <a:pathLst>
              <a:path w="3688715">
                <a:moveTo>
                  <a:pt x="0" y="0"/>
                </a:moveTo>
                <a:lnTo>
                  <a:pt x="3688638" y="0"/>
                </a:lnTo>
              </a:path>
            </a:pathLst>
          </a:custGeom>
          <a:ln w="5054">
            <a:solidFill>
              <a:srgbClr val="4141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357006" y="1875514"/>
            <a:ext cx="369570" cy="292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 algn="ctr">
              <a:lnSpc>
                <a:spcPct val="114599"/>
              </a:lnSpc>
              <a:spcBef>
                <a:spcPts val="10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0.022</a:t>
            </a:r>
            <a:r>
              <a:rPr sz="750" i="1" spc="-67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 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(0.000)</a:t>
            </a:r>
            <a:endParaRPr sz="500">
              <a:latin typeface="LM Sans 8"/>
              <a:cs typeface="LM Sans 8"/>
            </a:endParaRPr>
          </a:p>
          <a:p>
            <a:pPr marL="6350" algn="ctr">
              <a:lnSpc>
                <a:spcPct val="100000"/>
              </a:lnSpc>
              <a:spcBef>
                <a:spcPts val="12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104</a:t>
            </a:r>
            <a:endParaRPr sz="500">
              <a:latin typeface="LM Sans 8"/>
              <a:cs typeface="LM Sans 8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819822" y="1248736"/>
            <a:ext cx="391160" cy="919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715" algn="ctr">
              <a:lnSpc>
                <a:spcPct val="100000"/>
              </a:lnSpc>
              <a:spcBef>
                <a:spcPts val="9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(0.001)</a:t>
            </a:r>
            <a:endParaRPr sz="500">
              <a:latin typeface="LM Sans 8"/>
              <a:cs typeface="LM Sans 8"/>
            </a:endParaRPr>
          </a:p>
          <a:p>
            <a:pPr marL="48260" marR="41275" algn="ctr">
              <a:lnSpc>
                <a:spcPct val="114599"/>
              </a:lnSpc>
              <a:spcBef>
                <a:spcPts val="53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0.220</a:t>
            </a:r>
            <a:r>
              <a:rPr sz="750" i="1" spc="-67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 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(0.000)</a:t>
            </a:r>
            <a:endParaRPr sz="500">
              <a:latin typeface="LM Sans 8"/>
              <a:cs typeface="LM Sans 8"/>
            </a:endParaRPr>
          </a:p>
          <a:p>
            <a:pPr marL="38100" marR="30480" algn="ctr">
              <a:lnSpc>
                <a:spcPct val="114599"/>
              </a:lnSpc>
              <a:spcBef>
                <a:spcPts val="53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-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0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.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7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7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9</a:t>
            </a:r>
            <a:r>
              <a:rPr sz="750" i="1" spc="-67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 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(0.003)</a:t>
            </a:r>
            <a:endParaRPr sz="500">
              <a:latin typeface="LM Sans 8"/>
              <a:cs typeface="LM Sans 8"/>
            </a:endParaRPr>
          </a:p>
          <a:p>
            <a:pPr marL="48260" marR="41275" algn="ctr">
              <a:lnSpc>
                <a:spcPct val="114599"/>
              </a:lnSpc>
              <a:spcBef>
                <a:spcPts val="53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0.016</a:t>
            </a:r>
            <a:r>
              <a:rPr sz="750" i="1" spc="-67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 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(0.000)</a:t>
            </a:r>
            <a:endParaRPr sz="500">
              <a:latin typeface="LM Sans 8"/>
              <a:cs typeface="LM Sans 8"/>
            </a:endParaRPr>
          </a:p>
          <a:p>
            <a:pPr marL="5715" algn="ctr">
              <a:lnSpc>
                <a:spcPct val="100000"/>
              </a:lnSpc>
              <a:spcBef>
                <a:spcPts val="12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104</a:t>
            </a:r>
            <a:endParaRPr sz="500">
              <a:latin typeface="LM Sans 8"/>
              <a:cs typeface="LM Sans 8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292642" y="1248736"/>
            <a:ext cx="391795" cy="919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715" algn="ctr">
              <a:lnSpc>
                <a:spcPct val="100000"/>
              </a:lnSpc>
              <a:spcBef>
                <a:spcPts val="9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(0.000)</a:t>
            </a:r>
            <a:endParaRPr sz="500">
              <a:latin typeface="LM Sans 8"/>
              <a:cs typeface="LM Sans 8"/>
            </a:endParaRPr>
          </a:p>
          <a:p>
            <a:pPr marL="48895" marR="41275" algn="ctr">
              <a:lnSpc>
                <a:spcPct val="114599"/>
              </a:lnSpc>
              <a:spcBef>
                <a:spcPts val="53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0.207</a:t>
            </a:r>
            <a:r>
              <a:rPr sz="750" i="1" spc="-67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 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(0.002)</a:t>
            </a:r>
            <a:endParaRPr sz="500">
              <a:latin typeface="LM Sans 8"/>
              <a:cs typeface="LM Sans 8"/>
            </a:endParaRPr>
          </a:p>
          <a:p>
            <a:pPr marL="38100" marR="30480" algn="ctr">
              <a:lnSpc>
                <a:spcPct val="114599"/>
              </a:lnSpc>
              <a:spcBef>
                <a:spcPts val="53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-0.221</a:t>
            </a:r>
            <a:r>
              <a:rPr sz="750" i="1" spc="-67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 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(0.005)</a:t>
            </a:r>
            <a:endParaRPr sz="500">
              <a:latin typeface="LM Sans 8"/>
              <a:cs typeface="LM Sans 8"/>
            </a:endParaRPr>
          </a:p>
          <a:p>
            <a:pPr marL="48895" marR="41275" algn="ctr">
              <a:lnSpc>
                <a:spcPct val="114599"/>
              </a:lnSpc>
              <a:spcBef>
                <a:spcPts val="53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0.017</a:t>
            </a:r>
            <a:r>
              <a:rPr sz="750" i="1" spc="-67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 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(0.000)</a:t>
            </a:r>
            <a:endParaRPr sz="500">
              <a:latin typeface="LM Sans 8"/>
              <a:cs typeface="LM Sans 8"/>
            </a:endParaRPr>
          </a:p>
          <a:p>
            <a:pPr marL="5715" algn="ctr">
              <a:lnSpc>
                <a:spcPct val="100000"/>
              </a:lnSpc>
              <a:spcBef>
                <a:spcPts val="12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104</a:t>
            </a:r>
            <a:endParaRPr sz="500">
              <a:latin typeface="LM Sans 8"/>
              <a:cs typeface="LM Sans 8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766009" y="1248736"/>
            <a:ext cx="391795" cy="919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715" algn="ctr">
              <a:lnSpc>
                <a:spcPct val="100000"/>
              </a:lnSpc>
              <a:spcBef>
                <a:spcPts val="9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(0.021)</a:t>
            </a:r>
            <a:endParaRPr sz="500">
              <a:latin typeface="LM Sans 8"/>
              <a:cs typeface="LM Sans 8"/>
            </a:endParaRPr>
          </a:p>
          <a:p>
            <a:pPr marL="5715" algn="ctr">
              <a:lnSpc>
                <a:spcPct val="100000"/>
              </a:lnSpc>
              <a:spcBef>
                <a:spcPts val="62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-0.048</a:t>
            </a:r>
            <a:endParaRPr sz="500">
              <a:latin typeface="LM Sans 8"/>
              <a:cs typeface="LM Sans 8"/>
            </a:endParaRPr>
          </a:p>
          <a:p>
            <a:pPr marL="5715" algn="ctr">
              <a:lnSpc>
                <a:spcPct val="100000"/>
              </a:lnSpc>
              <a:spcBef>
                <a:spcPts val="8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(0.053)</a:t>
            </a:r>
            <a:endParaRPr sz="500">
              <a:latin typeface="LM Sans 8"/>
              <a:cs typeface="LM Sans 8"/>
            </a:endParaRPr>
          </a:p>
          <a:p>
            <a:pPr marL="37465" marR="30480" algn="ctr">
              <a:lnSpc>
                <a:spcPct val="114599"/>
              </a:lnSpc>
              <a:spcBef>
                <a:spcPts val="53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-0.386</a:t>
            </a:r>
            <a:r>
              <a:rPr sz="750" i="1" spc="-67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 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(0.024)</a:t>
            </a:r>
            <a:endParaRPr sz="500">
              <a:latin typeface="LM Sans 8"/>
              <a:cs typeface="LM Sans 8"/>
            </a:endParaRPr>
          </a:p>
          <a:p>
            <a:pPr marL="48895" marR="41275" algn="ctr">
              <a:lnSpc>
                <a:spcPct val="114599"/>
              </a:lnSpc>
              <a:spcBef>
                <a:spcPts val="53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0.025</a:t>
            </a:r>
            <a:r>
              <a:rPr sz="750" i="1" spc="-67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 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(0.002)</a:t>
            </a:r>
            <a:endParaRPr sz="500">
              <a:latin typeface="LM Sans 8"/>
              <a:cs typeface="LM Sans 8"/>
            </a:endParaRPr>
          </a:p>
          <a:p>
            <a:pPr marL="5715" algn="ctr">
              <a:lnSpc>
                <a:spcPct val="100000"/>
              </a:lnSpc>
              <a:spcBef>
                <a:spcPts val="12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58</a:t>
            </a:r>
            <a:endParaRPr sz="500">
              <a:latin typeface="LM Sans 8"/>
              <a:cs typeface="LM Sans 8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239389" y="1248736"/>
            <a:ext cx="391795" cy="919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715" algn="ctr">
              <a:lnSpc>
                <a:spcPct val="100000"/>
              </a:lnSpc>
              <a:spcBef>
                <a:spcPts val="9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(0.004)</a:t>
            </a:r>
            <a:endParaRPr sz="500">
              <a:latin typeface="LM Sans 8"/>
              <a:cs typeface="LM Sans 8"/>
            </a:endParaRPr>
          </a:p>
          <a:p>
            <a:pPr marL="48895" marR="41275" algn="ctr">
              <a:lnSpc>
                <a:spcPct val="114599"/>
              </a:lnSpc>
              <a:spcBef>
                <a:spcPts val="53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0.189</a:t>
            </a:r>
            <a:r>
              <a:rPr sz="750" i="1" spc="-67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 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(0.002)</a:t>
            </a:r>
            <a:endParaRPr sz="500">
              <a:latin typeface="LM Sans 8"/>
              <a:cs typeface="LM Sans 8"/>
            </a:endParaRPr>
          </a:p>
          <a:p>
            <a:pPr marL="38100" marR="30480" algn="ctr">
              <a:lnSpc>
                <a:spcPct val="114599"/>
              </a:lnSpc>
              <a:spcBef>
                <a:spcPts val="53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-0.768</a:t>
            </a:r>
            <a:r>
              <a:rPr sz="750" i="1" spc="-67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 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(0.007)</a:t>
            </a:r>
            <a:endParaRPr sz="500">
              <a:latin typeface="LM Sans 8"/>
              <a:cs typeface="LM Sans 8"/>
            </a:endParaRPr>
          </a:p>
          <a:p>
            <a:pPr marL="48895" marR="41275" algn="ctr">
              <a:lnSpc>
                <a:spcPct val="114599"/>
              </a:lnSpc>
              <a:spcBef>
                <a:spcPts val="53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0.016</a:t>
            </a:r>
            <a:r>
              <a:rPr sz="750" i="1" spc="-67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 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(0.000)</a:t>
            </a:r>
            <a:endParaRPr sz="500">
              <a:latin typeface="LM Sans 8"/>
              <a:cs typeface="LM Sans 8"/>
            </a:endParaRPr>
          </a:p>
          <a:p>
            <a:pPr marL="5715" algn="ctr">
              <a:lnSpc>
                <a:spcPct val="100000"/>
              </a:lnSpc>
              <a:spcBef>
                <a:spcPts val="12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104</a:t>
            </a:r>
            <a:endParaRPr sz="500">
              <a:latin typeface="LM Sans 8"/>
              <a:cs typeface="LM Sans 8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712768" y="1248736"/>
            <a:ext cx="391795" cy="919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715" algn="ctr">
              <a:lnSpc>
                <a:spcPct val="100000"/>
              </a:lnSpc>
              <a:spcBef>
                <a:spcPts val="9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(0.001)</a:t>
            </a:r>
            <a:endParaRPr sz="500">
              <a:latin typeface="LM Sans 8"/>
              <a:cs typeface="LM Sans 8"/>
            </a:endParaRPr>
          </a:p>
          <a:p>
            <a:pPr marL="48895" marR="41275" algn="ctr">
              <a:lnSpc>
                <a:spcPct val="114599"/>
              </a:lnSpc>
              <a:spcBef>
                <a:spcPts val="53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0.303</a:t>
            </a:r>
            <a:r>
              <a:rPr sz="750" i="1" spc="-67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 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(0.002)</a:t>
            </a:r>
            <a:endParaRPr sz="500">
              <a:latin typeface="LM Sans 8"/>
              <a:cs typeface="LM Sans 8"/>
            </a:endParaRPr>
          </a:p>
          <a:p>
            <a:pPr marL="38100" marR="30480" algn="ctr">
              <a:lnSpc>
                <a:spcPct val="114599"/>
              </a:lnSpc>
              <a:spcBef>
                <a:spcPts val="53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-1.678</a:t>
            </a:r>
            <a:r>
              <a:rPr sz="750" i="1" spc="-67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 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(0.013)</a:t>
            </a:r>
            <a:endParaRPr sz="500">
              <a:latin typeface="LM Sans 8"/>
              <a:cs typeface="LM Sans 8"/>
            </a:endParaRPr>
          </a:p>
          <a:p>
            <a:pPr marL="48895" marR="41275" algn="ctr">
              <a:lnSpc>
                <a:spcPct val="114599"/>
              </a:lnSpc>
              <a:spcBef>
                <a:spcPts val="530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0.013</a:t>
            </a:r>
            <a:r>
              <a:rPr sz="750" i="1" spc="-67" baseline="22222" dirty="0">
                <a:solidFill>
                  <a:srgbClr val="414159"/>
                </a:solidFill>
                <a:latin typeface="DejaVu Sans"/>
                <a:cs typeface="DejaVu Sans"/>
              </a:rPr>
              <a:t>∗∗∗ </a:t>
            </a:r>
            <a:r>
              <a:rPr sz="750" i="1" spc="-30" baseline="2222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(0.000)</a:t>
            </a:r>
            <a:endParaRPr sz="500">
              <a:latin typeface="LM Sans 8"/>
              <a:cs typeface="LM Sans 8"/>
            </a:endParaRPr>
          </a:p>
          <a:p>
            <a:pPr marL="5715" algn="ctr">
              <a:lnSpc>
                <a:spcPct val="100000"/>
              </a:lnSpc>
              <a:spcBef>
                <a:spcPts val="125"/>
              </a:spcBef>
            </a:pP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104</a:t>
            </a:r>
            <a:endParaRPr sz="500">
              <a:latin typeface="LM Sans 8"/>
              <a:cs typeface="LM Sans 8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22897" y="2055180"/>
            <a:ext cx="3460750" cy="200025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z="500" i="1" spc="-5" dirty="0">
                <a:solidFill>
                  <a:srgbClr val="414159"/>
                </a:solidFill>
                <a:latin typeface="LM Sans 8"/>
                <a:cs typeface="LM Sans 8"/>
              </a:rPr>
              <a:t>N</a:t>
            </a:r>
            <a:endParaRPr sz="500">
              <a:latin typeface="LM Sans 8"/>
              <a:cs typeface="LM Sans 8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961390" algn="l"/>
                <a:tab pos="1477645" algn="l"/>
                <a:tab pos="1908175" algn="l"/>
                <a:tab pos="2381250" algn="l"/>
                <a:tab pos="2854960" algn="l"/>
                <a:tab pos="3328035" algn="l"/>
              </a:tabLst>
            </a:pP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Relativ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e 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RMS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E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	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1.35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	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1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	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1.01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	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0.98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	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1.00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	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0.98</a:t>
            </a:r>
            <a:endParaRPr sz="500">
              <a:latin typeface="LM Sans 8"/>
              <a:cs typeface="LM Sans 8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59676" y="2256015"/>
            <a:ext cx="3688715" cy="35560"/>
            <a:chOff x="459676" y="2256015"/>
            <a:chExt cx="3688715" cy="35560"/>
          </a:xfrm>
        </p:grpSpPr>
        <p:sp>
          <p:nvSpPr>
            <p:cNvPr id="27" name="object 27"/>
            <p:cNvSpPr/>
            <p:nvPr/>
          </p:nvSpPr>
          <p:spPr>
            <a:xfrm>
              <a:off x="459676" y="2258542"/>
              <a:ext cx="3688715" cy="0"/>
            </a:xfrm>
            <a:custGeom>
              <a:avLst/>
              <a:gdLst/>
              <a:ahLst/>
              <a:cxnLst/>
              <a:rect l="l" t="t" r="r" b="b"/>
              <a:pathLst>
                <a:path w="3688715">
                  <a:moveTo>
                    <a:pt x="0" y="0"/>
                  </a:moveTo>
                  <a:lnTo>
                    <a:pt x="3688638" y="0"/>
                  </a:lnTo>
                </a:path>
              </a:pathLst>
            </a:custGeom>
            <a:ln w="5054">
              <a:solidFill>
                <a:srgbClr val="4141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9676" y="2288921"/>
              <a:ext cx="3688715" cy="0"/>
            </a:xfrm>
            <a:custGeom>
              <a:avLst/>
              <a:gdLst/>
              <a:ahLst/>
              <a:cxnLst/>
              <a:rect l="l" t="t" r="r" b="b"/>
              <a:pathLst>
                <a:path w="3688715">
                  <a:moveTo>
                    <a:pt x="0" y="0"/>
                  </a:moveTo>
                  <a:lnTo>
                    <a:pt x="3688638" y="0"/>
                  </a:lnTo>
                </a:path>
              </a:pathLst>
            </a:custGeom>
            <a:ln w="5054">
              <a:solidFill>
                <a:srgbClr val="4141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583514" y="2328096"/>
            <a:ext cx="3628390" cy="537845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8905" marR="113664" indent="-66040">
              <a:lnSpc>
                <a:spcPts val="490"/>
              </a:lnSpc>
              <a:spcBef>
                <a:spcPts val="204"/>
              </a:spcBef>
              <a:buChar char="•"/>
              <a:tabLst>
                <a:tab pos="129539" algn="l"/>
              </a:tabLst>
            </a:pP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Columns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(1) and (2) 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are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our 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baseline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IV estimation results using </a:t>
            </a:r>
            <a:r>
              <a:rPr sz="500" i="1" dirty="0">
                <a:solidFill>
                  <a:srgbClr val="414159"/>
                </a:solidFill>
                <a:latin typeface="LM Sans 8"/>
                <a:cs typeface="LM Sans 8"/>
              </a:rPr>
              <a:t>G</a:t>
            </a:r>
            <a:r>
              <a:rPr sz="750" baseline="22222" dirty="0">
                <a:solidFill>
                  <a:srgbClr val="414159"/>
                </a:solidFill>
                <a:latin typeface="LM Sans 8"/>
                <a:cs typeface="LM Sans 8"/>
              </a:rPr>
              <a:t>cyclical </a:t>
            </a:r>
            <a:r>
              <a:rPr sz="500" i="1" spc="110" dirty="0">
                <a:solidFill>
                  <a:srgbClr val="414159"/>
                </a:solidFill>
                <a:latin typeface="Arial"/>
                <a:cs typeface="Arial"/>
              </a:rPr>
              <a:t>/</a:t>
            </a:r>
            <a:r>
              <a:rPr sz="500" i="1" spc="110" dirty="0">
                <a:solidFill>
                  <a:srgbClr val="414159"/>
                </a:solidFill>
                <a:latin typeface="LM Sans 8"/>
                <a:cs typeface="LM Sans 8"/>
              </a:rPr>
              <a:t>Y </a:t>
            </a:r>
            <a:r>
              <a:rPr sz="750" baseline="22222" dirty="0">
                <a:solidFill>
                  <a:srgbClr val="414159"/>
                </a:solidFill>
                <a:latin typeface="LM Sans 8"/>
                <a:cs typeface="LM Sans 8"/>
              </a:rPr>
              <a:t>potential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as total government 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expenditure </a:t>
            </a:r>
            <a:r>
              <a:rPr sz="750" baseline="-22222" dirty="0">
                <a:solidFill>
                  <a:srgbClr val="414159"/>
                </a:solidFill>
                <a:latin typeface="LM Sans 8"/>
                <a:cs typeface="LM Sans 8"/>
              </a:rPr>
              <a:t> shock</a:t>
            </a:r>
            <a:r>
              <a:rPr sz="750" spc="-7" baseline="-22222" dirty="0">
                <a:solidFill>
                  <a:srgbClr val="414159"/>
                </a:solidFill>
                <a:latin typeface="LM Sans 8"/>
                <a:cs typeface="LM Sans 8"/>
              </a:rPr>
              <a:t> and </a:t>
            </a:r>
            <a:r>
              <a:rPr sz="750" i="1" baseline="-22222" dirty="0">
                <a:solidFill>
                  <a:srgbClr val="414159"/>
                </a:solidFill>
                <a:latin typeface="LM Sans 8"/>
                <a:cs typeface="LM Sans 8"/>
              </a:rPr>
              <a:t>G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def,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 cyclical</a:t>
            </a:r>
            <a:r>
              <a:rPr sz="500" spc="-13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50" i="1" spc="165" baseline="-22222" dirty="0">
                <a:solidFill>
                  <a:srgbClr val="414159"/>
                </a:solidFill>
                <a:latin typeface="Arial"/>
                <a:cs typeface="Arial"/>
              </a:rPr>
              <a:t>/</a:t>
            </a:r>
            <a:r>
              <a:rPr sz="750" i="1" spc="165" baseline="-22222" dirty="0">
                <a:solidFill>
                  <a:srgbClr val="414159"/>
                </a:solidFill>
                <a:latin typeface="LM Sans 8"/>
                <a:cs typeface="LM Sans 8"/>
              </a:rPr>
              <a:t>Y</a:t>
            </a:r>
            <a:r>
              <a:rPr sz="750" i="1" spc="-142" baseline="-22222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potential</a:t>
            </a:r>
            <a:r>
              <a:rPr sz="750" baseline="-22222" dirty="0">
                <a:solidFill>
                  <a:srgbClr val="414159"/>
                </a:solidFill>
                <a:latin typeface="LM Sans 8"/>
                <a:cs typeface="LM Sans 8"/>
              </a:rPr>
              <a:t>.</a:t>
            </a:r>
            <a:endParaRPr sz="750" baseline="-22222">
              <a:latin typeface="LM Sans 8"/>
              <a:cs typeface="LM Sans 8"/>
            </a:endParaRPr>
          </a:p>
          <a:p>
            <a:pPr marL="128905" marR="55880" indent="-66040">
              <a:lnSpc>
                <a:spcPct val="114599"/>
              </a:lnSpc>
              <a:spcBef>
                <a:spcPts val="200"/>
              </a:spcBef>
              <a:buChar char="•"/>
              <a:tabLst>
                <a:tab pos="129539" algn="l"/>
              </a:tabLst>
            </a:pP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Column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(3): use total government 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expenditure 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growth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</a:t>
            </a:r>
            <a:r>
              <a:rPr sz="500" i="1" spc="-5" dirty="0">
                <a:solidFill>
                  <a:srgbClr val="414159"/>
                </a:solidFill>
                <a:latin typeface="LM Sans 8"/>
                <a:cs typeface="LM Sans 8"/>
              </a:rPr>
              <a:t>G</a:t>
            </a:r>
            <a:r>
              <a:rPr sz="750" i="1" spc="-7" baseline="-11111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500" i="1" spc="120" dirty="0">
                <a:solidFill>
                  <a:srgbClr val="414159"/>
                </a:solidFill>
                <a:latin typeface="DejaVu Sans"/>
                <a:cs typeface="DejaVu Sans"/>
              </a:rPr>
              <a:t>− </a:t>
            </a:r>
            <a:r>
              <a:rPr sz="500" i="1" spc="35" dirty="0">
                <a:solidFill>
                  <a:srgbClr val="414159"/>
                </a:solidFill>
                <a:latin typeface="LM Sans 8"/>
                <a:cs typeface="LM Sans 8"/>
              </a:rPr>
              <a:t>G</a:t>
            </a:r>
            <a:r>
              <a:rPr sz="750" i="1" spc="52" baseline="-16666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750" i="1" spc="52" baseline="-16666" dirty="0">
                <a:solidFill>
                  <a:srgbClr val="414159"/>
                </a:solidFill>
                <a:latin typeface="DejaVu Sans"/>
                <a:cs typeface="DejaVu Sans"/>
              </a:rPr>
              <a:t>−</a:t>
            </a:r>
            <a:r>
              <a:rPr sz="750" spc="52" baseline="-16666" dirty="0">
                <a:solidFill>
                  <a:srgbClr val="414159"/>
                </a:solidFill>
                <a:latin typeface="LM Sans 8"/>
                <a:cs typeface="LM Sans 8"/>
              </a:rPr>
              <a:t>4 </a:t>
            </a:r>
            <a:r>
              <a:rPr sz="500" spc="60" dirty="0">
                <a:solidFill>
                  <a:srgbClr val="414159"/>
                </a:solidFill>
                <a:latin typeface="LM Sans 8"/>
                <a:cs typeface="LM Sans 8"/>
              </a:rPr>
              <a:t>)</a:t>
            </a:r>
            <a:r>
              <a:rPr sz="500" i="1" spc="60" dirty="0">
                <a:solidFill>
                  <a:srgbClr val="414159"/>
                </a:solidFill>
                <a:latin typeface="Arial"/>
                <a:cs typeface="Arial"/>
              </a:rPr>
              <a:t>/</a:t>
            </a:r>
            <a:r>
              <a:rPr sz="500" i="1" spc="60" dirty="0">
                <a:solidFill>
                  <a:srgbClr val="414159"/>
                </a:solidFill>
                <a:latin typeface="LM Sans 8"/>
                <a:cs typeface="LM Sans 8"/>
              </a:rPr>
              <a:t>Y</a:t>
            </a:r>
            <a:r>
              <a:rPr sz="750" i="1" spc="89" baseline="-16666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750" i="1" spc="89" baseline="-16666" dirty="0">
                <a:solidFill>
                  <a:srgbClr val="414159"/>
                </a:solidFill>
                <a:latin typeface="DejaVu Sans"/>
                <a:cs typeface="DejaVu Sans"/>
              </a:rPr>
              <a:t>−</a:t>
            </a:r>
            <a:r>
              <a:rPr sz="750" spc="89" baseline="-16666" dirty="0">
                <a:solidFill>
                  <a:srgbClr val="414159"/>
                </a:solidFill>
                <a:latin typeface="LM Sans 8"/>
                <a:cs typeface="LM Sans 8"/>
              </a:rPr>
              <a:t>4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as the 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measure for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endogenous expenditure  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shocks.</a:t>
            </a:r>
            <a:endParaRPr sz="500">
              <a:latin typeface="LM Sans 8"/>
              <a:cs typeface="LM Sans 8"/>
            </a:endParaRPr>
          </a:p>
          <a:p>
            <a:pPr marL="128905" marR="334010" indent="-66040">
              <a:lnSpc>
                <a:spcPct val="114599"/>
              </a:lnSpc>
              <a:buChar char="•"/>
              <a:tabLst>
                <a:tab pos="129539" algn="l"/>
              </a:tabLst>
            </a:pP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Column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(4): use the 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defense 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shocks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estimated 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by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Berndt, Lustig and 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Yeltekin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(2012) as the instrument 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for total  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expenditure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shocks.</a:t>
            </a:r>
            <a:endParaRPr sz="500">
              <a:latin typeface="LM Sans 8"/>
              <a:cs typeface="LM Sans 8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051646" y="2826368"/>
            <a:ext cx="36258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64160" algn="l"/>
              </a:tabLst>
            </a:pP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de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f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	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def</a:t>
            </a:r>
            <a:endParaRPr sz="500">
              <a:latin typeface="LM Sans 8"/>
              <a:cs typeface="LM Sans 8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08914" y="2851908"/>
            <a:ext cx="34702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3505" indent="-66040">
              <a:lnSpc>
                <a:spcPct val="100000"/>
              </a:lnSpc>
              <a:spcBef>
                <a:spcPts val="95"/>
              </a:spcBef>
              <a:buChar char="•"/>
              <a:tabLst>
                <a:tab pos="104139" algn="l"/>
              </a:tabLst>
            </a:pP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Column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(5): use 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defense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expenditure 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growth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</a:t>
            </a:r>
            <a:r>
              <a:rPr sz="500" i="1" spc="-5" dirty="0">
                <a:solidFill>
                  <a:srgbClr val="414159"/>
                </a:solidFill>
                <a:latin typeface="LM Sans 8"/>
                <a:cs typeface="LM Sans 8"/>
              </a:rPr>
              <a:t>G</a:t>
            </a:r>
            <a:r>
              <a:rPr sz="750" i="1" spc="-7" baseline="-27777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500" i="1" spc="120" dirty="0">
                <a:solidFill>
                  <a:srgbClr val="414159"/>
                </a:solidFill>
                <a:latin typeface="DejaVu Sans"/>
                <a:cs typeface="DejaVu Sans"/>
              </a:rPr>
              <a:t>− </a:t>
            </a:r>
            <a:r>
              <a:rPr sz="500" i="1" spc="35" dirty="0">
                <a:solidFill>
                  <a:srgbClr val="414159"/>
                </a:solidFill>
                <a:latin typeface="LM Sans 8"/>
                <a:cs typeface="LM Sans 8"/>
              </a:rPr>
              <a:t>G</a:t>
            </a:r>
            <a:r>
              <a:rPr sz="750" i="1" spc="52" baseline="-33333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750" i="1" spc="52" baseline="-33333" dirty="0">
                <a:solidFill>
                  <a:srgbClr val="414159"/>
                </a:solidFill>
                <a:latin typeface="DejaVu Sans"/>
                <a:cs typeface="DejaVu Sans"/>
              </a:rPr>
              <a:t>−</a:t>
            </a:r>
            <a:r>
              <a:rPr sz="750" spc="52" baseline="-33333" dirty="0">
                <a:solidFill>
                  <a:srgbClr val="414159"/>
                </a:solidFill>
                <a:latin typeface="LM Sans 8"/>
                <a:cs typeface="LM Sans 8"/>
              </a:rPr>
              <a:t>4 </a:t>
            </a:r>
            <a:r>
              <a:rPr sz="500" spc="60" dirty="0">
                <a:solidFill>
                  <a:srgbClr val="414159"/>
                </a:solidFill>
                <a:latin typeface="LM Sans 8"/>
                <a:cs typeface="LM Sans 8"/>
              </a:rPr>
              <a:t>)</a:t>
            </a:r>
            <a:r>
              <a:rPr sz="500" i="1" spc="60" dirty="0">
                <a:solidFill>
                  <a:srgbClr val="414159"/>
                </a:solidFill>
                <a:latin typeface="Arial"/>
                <a:cs typeface="Arial"/>
              </a:rPr>
              <a:t>/</a:t>
            </a:r>
            <a:r>
              <a:rPr sz="500" i="1" spc="60" dirty="0">
                <a:solidFill>
                  <a:srgbClr val="414159"/>
                </a:solidFill>
                <a:latin typeface="LM Sans 8"/>
                <a:cs typeface="LM Sans 8"/>
              </a:rPr>
              <a:t>Y</a:t>
            </a:r>
            <a:r>
              <a:rPr sz="750" i="1" spc="89" baseline="-16666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750" i="1" spc="89" baseline="-16666" dirty="0">
                <a:solidFill>
                  <a:srgbClr val="414159"/>
                </a:solidFill>
                <a:latin typeface="DejaVu Sans"/>
                <a:cs typeface="DejaVu Sans"/>
              </a:rPr>
              <a:t>−</a:t>
            </a:r>
            <a:r>
              <a:rPr sz="750" spc="89" baseline="-16666" dirty="0">
                <a:solidFill>
                  <a:srgbClr val="414159"/>
                </a:solidFill>
                <a:latin typeface="LM Sans 8"/>
                <a:cs typeface="LM Sans 8"/>
              </a:rPr>
              <a:t>4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as the instrument 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for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total 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expenditure</a:t>
            </a:r>
            <a:r>
              <a:rPr sz="500" spc="-5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shocks.</a:t>
            </a:r>
            <a:endParaRPr sz="500">
              <a:latin typeface="LM Sans 8"/>
              <a:cs typeface="LM Sans 8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34314" y="2948054"/>
            <a:ext cx="3487420" cy="200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8105" marR="5080" indent="-66040">
              <a:lnSpc>
                <a:spcPct val="114599"/>
              </a:lnSpc>
              <a:spcBef>
                <a:spcPts val="100"/>
              </a:spcBef>
              <a:buChar char="•"/>
              <a:tabLst>
                <a:tab pos="78740" algn="l"/>
              </a:tabLst>
            </a:pP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Column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(6): 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take defense 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expenditure shock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as a </a:t>
            </a:r>
            <a:r>
              <a:rPr sz="500" spc="-10" dirty="0">
                <a:solidFill>
                  <a:srgbClr val="414159"/>
                </a:solidFill>
                <a:latin typeface="LM Sans 8"/>
                <a:cs typeface="LM Sans 8"/>
              </a:rPr>
              <a:t>proxy for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exogenous total government </a:t>
            </a:r>
            <a:r>
              <a:rPr sz="500" dirty="0">
                <a:solidFill>
                  <a:srgbClr val="414159"/>
                </a:solidFill>
                <a:latin typeface="LM Sans 8"/>
                <a:cs typeface="LM Sans 8"/>
              </a:rPr>
              <a:t>expenditure shock, </a:t>
            </a:r>
            <a:r>
              <a:rPr sz="500" spc="-5" dirty="0">
                <a:solidFill>
                  <a:srgbClr val="414159"/>
                </a:solidFill>
                <a:latin typeface="LM Sans 8"/>
                <a:cs typeface="LM Sans 8"/>
              </a:rPr>
              <a:t>instead of an  instrument.</a:t>
            </a:r>
            <a:endParaRPr sz="500">
              <a:latin typeface="LM Sans 8"/>
              <a:cs typeface="LM Sans 8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354944" y="3269466"/>
            <a:ext cx="314960" cy="111760"/>
            <a:chOff x="354944" y="3269466"/>
            <a:chExt cx="314960" cy="111760"/>
          </a:xfrm>
        </p:grpSpPr>
        <p:sp>
          <p:nvSpPr>
            <p:cNvPr id="34" name="object 34"/>
            <p:cNvSpPr/>
            <p:nvPr/>
          </p:nvSpPr>
          <p:spPr>
            <a:xfrm>
              <a:off x="360005" y="3274527"/>
              <a:ext cx="304800" cy="101600"/>
            </a:xfrm>
            <a:custGeom>
              <a:avLst/>
              <a:gdLst/>
              <a:ahLst/>
              <a:cxnLst/>
              <a:rect l="l" t="t" r="r" b="b"/>
              <a:pathLst>
                <a:path w="304800" h="101600">
                  <a:moveTo>
                    <a:pt x="253696" y="0"/>
                  </a:moveTo>
                  <a:lnTo>
                    <a:pt x="50610" y="0"/>
                  </a:lnTo>
                  <a:lnTo>
                    <a:pt x="30959" y="3993"/>
                  </a:lnTo>
                  <a:lnTo>
                    <a:pt x="14866" y="14866"/>
                  </a:lnTo>
                  <a:lnTo>
                    <a:pt x="3993" y="30959"/>
                  </a:lnTo>
                  <a:lnTo>
                    <a:pt x="0" y="50610"/>
                  </a:lnTo>
                  <a:lnTo>
                    <a:pt x="3993" y="70262"/>
                  </a:lnTo>
                  <a:lnTo>
                    <a:pt x="14866" y="86354"/>
                  </a:lnTo>
                  <a:lnTo>
                    <a:pt x="30959" y="97228"/>
                  </a:lnTo>
                  <a:lnTo>
                    <a:pt x="50610" y="101221"/>
                  </a:lnTo>
                  <a:lnTo>
                    <a:pt x="253696" y="101221"/>
                  </a:lnTo>
                  <a:lnTo>
                    <a:pt x="273347" y="97228"/>
                  </a:lnTo>
                  <a:lnTo>
                    <a:pt x="289440" y="86354"/>
                  </a:lnTo>
                  <a:lnTo>
                    <a:pt x="300313" y="70262"/>
                  </a:lnTo>
                  <a:lnTo>
                    <a:pt x="304307" y="50610"/>
                  </a:lnTo>
                  <a:lnTo>
                    <a:pt x="300313" y="30959"/>
                  </a:lnTo>
                  <a:lnTo>
                    <a:pt x="289440" y="14866"/>
                  </a:lnTo>
                  <a:lnTo>
                    <a:pt x="273347" y="3993"/>
                  </a:lnTo>
                  <a:lnTo>
                    <a:pt x="253696" y="0"/>
                  </a:lnTo>
                  <a:close/>
                </a:path>
              </a:pathLst>
            </a:custGeom>
            <a:solidFill>
              <a:srgbClr val="9D9D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60005" y="3274527"/>
              <a:ext cx="304800" cy="101600"/>
            </a:xfrm>
            <a:custGeom>
              <a:avLst/>
              <a:gdLst/>
              <a:ahLst/>
              <a:cxnLst/>
              <a:rect l="l" t="t" r="r" b="b"/>
              <a:pathLst>
                <a:path w="304800" h="101600">
                  <a:moveTo>
                    <a:pt x="50610" y="101221"/>
                  </a:moveTo>
                  <a:lnTo>
                    <a:pt x="30959" y="97228"/>
                  </a:lnTo>
                  <a:lnTo>
                    <a:pt x="14866" y="86354"/>
                  </a:lnTo>
                  <a:lnTo>
                    <a:pt x="3993" y="70262"/>
                  </a:lnTo>
                  <a:lnTo>
                    <a:pt x="0" y="50610"/>
                  </a:lnTo>
                  <a:lnTo>
                    <a:pt x="3993" y="30959"/>
                  </a:lnTo>
                  <a:lnTo>
                    <a:pt x="14866" y="14866"/>
                  </a:lnTo>
                  <a:lnTo>
                    <a:pt x="30959" y="3993"/>
                  </a:lnTo>
                  <a:lnTo>
                    <a:pt x="50610" y="0"/>
                  </a:lnTo>
                  <a:lnTo>
                    <a:pt x="253696" y="0"/>
                  </a:lnTo>
                  <a:lnTo>
                    <a:pt x="273347" y="3993"/>
                  </a:lnTo>
                  <a:lnTo>
                    <a:pt x="289440" y="14866"/>
                  </a:lnTo>
                  <a:lnTo>
                    <a:pt x="300313" y="30959"/>
                  </a:lnTo>
                  <a:lnTo>
                    <a:pt x="304307" y="50610"/>
                  </a:lnTo>
                  <a:lnTo>
                    <a:pt x="300313" y="70262"/>
                  </a:lnTo>
                  <a:lnTo>
                    <a:pt x="289440" y="86354"/>
                  </a:lnTo>
                  <a:lnTo>
                    <a:pt x="273347" y="97228"/>
                  </a:lnTo>
                  <a:lnTo>
                    <a:pt x="253696" y="101221"/>
                  </a:lnTo>
                  <a:lnTo>
                    <a:pt x="50610" y="101221"/>
                  </a:lnTo>
                  <a:close/>
                </a:path>
              </a:pathLst>
            </a:custGeom>
            <a:ln w="10122">
              <a:solidFill>
                <a:srgbClr val="9D9DA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17004" y="3306000"/>
              <a:ext cx="25400" cy="38100"/>
            </a:xfrm>
            <a:custGeom>
              <a:avLst/>
              <a:gdLst/>
              <a:ahLst/>
              <a:cxnLst/>
              <a:rect l="l" t="t" r="r" b="b"/>
              <a:pathLst>
                <a:path w="25400" h="38100">
                  <a:moveTo>
                    <a:pt x="0" y="0"/>
                  </a:moveTo>
                  <a:lnTo>
                    <a:pt x="0" y="38100"/>
                  </a:lnTo>
                  <a:lnTo>
                    <a:pt x="25400" y="19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461175" y="3274488"/>
            <a:ext cx="16573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5" dirty="0">
                <a:solidFill>
                  <a:srgbClr val="FFFFFF"/>
                </a:solidFill>
                <a:latin typeface="LM Sans 8"/>
                <a:cs typeface="LM Sans 8"/>
                <a:hlinkClick r:id="rId2" action="ppaction://hlinksldjump"/>
              </a:rPr>
              <a:t>Back</a:t>
            </a:r>
            <a:endParaRPr sz="500">
              <a:latin typeface="LM Sans 8"/>
              <a:cs typeface="LM Sans 8"/>
            </a:endParaRPr>
          </a:p>
        </p:txBody>
      </p:sp>
    </p:spTree>
  </p:cSld>
  <p:clrMapOvr>
    <a:masterClrMapping/>
  </p:clrMapOvr>
  <p:transition>
    <p:cu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159639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Regional Phillips</a:t>
            </a:r>
            <a:r>
              <a:rPr spc="-25" dirty="0"/>
              <a:t> </a:t>
            </a:r>
            <a:r>
              <a:rPr spc="-10" dirty="0"/>
              <a:t>curve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96494" y="1037976"/>
            <a:ext cx="3990975" cy="14338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Regional Phillips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curve</a:t>
            </a:r>
            <a:endParaRPr sz="1000">
              <a:latin typeface="LM Sans 10"/>
              <a:cs typeface="LM Sans 10"/>
            </a:endParaRPr>
          </a:p>
          <a:p>
            <a:pPr marL="1059180">
              <a:lnSpc>
                <a:spcPct val="100000"/>
              </a:lnSpc>
              <a:spcBef>
                <a:spcPts val="1170"/>
              </a:spcBef>
            </a:pPr>
            <a:r>
              <a:rPr sz="1000" i="1" spc="-25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37" baseline="-11904" dirty="0">
                <a:solidFill>
                  <a:srgbClr val="414159"/>
                </a:solidFill>
                <a:latin typeface="LM Sans 8"/>
                <a:cs typeface="LM Sans 8"/>
              </a:rPr>
              <a:t>it</a:t>
            </a:r>
            <a:r>
              <a:rPr sz="1050" i="1" spc="179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=</a:t>
            </a:r>
            <a:r>
              <a:rPr sz="1000" spc="-6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5" dirty="0">
                <a:solidFill>
                  <a:srgbClr val="414159"/>
                </a:solidFill>
                <a:latin typeface="Verdana"/>
                <a:cs typeface="Verdana"/>
              </a:rPr>
              <a:t>β</a:t>
            </a:r>
            <a:r>
              <a:rPr sz="1000" spc="-5" dirty="0">
                <a:solidFill>
                  <a:srgbClr val="414159"/>
                </a:solidFill>
                <a:latin typeface="MathJax_AMS"/>
                <a:cs typeface="MathJax_AMS"/>
              </a:rPr>
              <a:t>E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i="1" spc="-225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i="1" spc="5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7" baseline="-11904" dirty="0">
                <a:solidFill>
                  <a:srgbClr val="414159"/>
                </a:solidFill>
                <a:latin typeface="LM Sans 8"/>
                <a:cs typeface="LM Sans 8"/>
              </a:rPr>
              <a:t>i</a:t>
            </a:r>
            <a:r>
              <a:rPr sz="1050" i="1" spc="7" baseline="-11904" dirty="0">
                <a:solidFill>
                  <a:srgbClr val="414159"/>
                </a:solidFill>
                <a:latin typeface="URW Bookman"/>
                <a:cs typeface="URW Bookman"/>
              </a:rPr>
              <a:t>,</a:t>
            </a:r>
            <a:r>
              <a:rPr sz="1050" i="1" spc="7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1050" spc="7" baseline="-11904" dirty="0">
                <a:solidFill>
                  <a:srgbClr val="414159"/>
                </a:solidFill>
                <a:latin typeface="LM Sans 8"/>
                <a:cs typeface="LM Sans 8"/>
              </a:rPr>
              <a:t>+1</a:t>
            </a:r>
            <a:r>
              <a:rPr sz="1050" spc="22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i="1" spc="20" dirty="0">
                <a:solidFill>
                  <a:srgbClr val="414159"/>
                </a:solidFill>
                <a:latin typeface="DejaVu Sans Condensed"/>
                <a:cs typeface="DejaVu Sans Condensed"/>
              </a:rPr>
              <a:t>−</a:t>
            </a:r>
            <a:r>
              <a:rPr sz="1000" i="1" spc="-70" dirty="0">
                <a:solidFill>
                  <a:srgbClr val="414159"/>
                </a:solidFill>
                <a:latin typeface="DejaVu Sans Condensed"/>
                <a:cs typeface="DejaVu Sans Condensed"/>
              </a:rPr>
              <a:t> </a:t>
            </a:r>
            <a:r>
              <a:rPr sz="1000" i="1" spc="-110" dirty="0">
                <a:solidFill>
                  <a:srgbClr val="414159"/>
                </a:solidFill>
                <a:latin typeface="Verdana"/>
                <a:cs typeface="Verdana"/>
              </a:rPr>
              <a:t>κ</a:t>
            </a:r>
            <a:r>
              <a:rPr sz="1000" i="1" spc="-110" dirty="0">
                <a:solidFill>
                  <a:srgbClr val="414159"/>
                </a:solidFill>
                <a:latin typeface="LM Sans 10"/>
                <a:cs typeface="LM Sans 10"/>
              </a:rPr>
              <a:t>u</a:t>
            </a:r>
            <a:r>
              <a:rPr sz="1000" spc="-110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165" baseline="-11904" dirty="0">
                <a:solidFill>
                  <a:srgbClr val="414159"/>
                </a:solidFill>
                <a:latin typeface="LM Sans 8"/>
                <a:cs typeface="LM Sans 8"/>
              </a:rPr>
              <a:t>it </a:t>
            </a:r>
            <a:r>
              <a:rPr sz="1050" i="1" spc="-104" baseline="-11904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000" i="1" spc="20" dirty="0">
                <a:solidFill>
                  <a:srgbClr val="414159"/>
                </a:solidFill>
                <a:latin typeface="DejaVu Sans Condensed"/>
                <a:cs typeface="DejaVu Sans Condensed"/>
              </a:rPr>
              <a:t>−</a:t>
            </a:r>
            <a:r>
              <a:rPr sz="1000" i="1" spc="-70" dirty="0">
                <a:solidFill>
                  <a:srgbClr val="414159"/>
                </a:solidFill>
                <a:latin typeface="DejaVu Sans Condensed"/>
                <a:cs typeface="DejaVu Sans Condensed"/>
              </a:rPr>
              <a:t> </a:t>
            </a:r>
            <a:r>
              <a:rPr sz="1000" i="1" spc="-90" dirty="0">
                <a:solidFill>
                  <a:srgbClr val="414159"/>
                </a:solidFill>
                <a:latin typeface="Verdana"/>
                <a:cs typeface="Verdana"/>
              </a:rPr>
              <a:t>κ</a:t>
            </a:r>
            <a:r>
              <a:rPr sz="1000" spc="-90" dirty="0">
                <a:solidFill>
                  <a:srgbClr val="414159"/>
                </a:solidFill>
                <a:latin typeface="LM Sans 10"/>
                <a:cs typeface="LM Sans 10"/>
              </a:rPr>
              <a:t>Γ</a:t>
            </a:r>
            <a:r>
              <a:rPr sz="1000" i="1" spc="-90" dirty="0">
                <a:solidFill>
                  <a:srgbClr val="414159"/>
                </a:solidFill>
                <a:latin typeface="LM Sans 10"/>
                <a:cs typeface="LM Sans 10"/>
              </a:rPr>
              <a:t>g</a:t>
            </a:r>
            <a:r>
              <a:rPr sz="1000" spc="-90" dirty="0">
                <a:solidFill>
                  <a:srgbClr val="414159"/>
                </a:solidFill>
                <a:latin typeface="LM Sans 10"/>
                <a:cs typeface="LM Sans 10"/>
              </a:rPr>
              <a:t>ˆ</a:t>
            </a:r>
            <a:r>
              <a:rPr sz="1050" i="1" spc="-135" baseline="-11904" dirty="0">
                <a:solidFill>
                  <a:srgbClr val="414159"/>
                </a:solidFill>
                <a:latin typeface="LM Sans 8"/>
                <a:cs typeface="LM Sans 8"/>
              </a:rPr>
              <a:t>it 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+</a:t>
            </a:r>
            <a:r>
              <a:rPr sz="1000" spc="-12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40" dirty="0">
                <a:solidFill>
                  <a:srgbClr val="414159"/>
                </a:solidFill>
                <a:latin typeface="Verdana"/>
                <a:cs typeface="Verdana"/>
              </a:rPr>
              <a:t>ν</a:t>
            </a:r>
            <a:r>
              <a:rPr sz="1050" i="1" spc="-60" baseline="-11904" dirty="0">
                <a:solidFill>
                  <a:srgbClr val="414159"/>
                </a:solidFill>
                <a:latin typeface="LM Sans 8"/>
                <a:cs typeface="LM Sans 8"/>
              </a:rPr>
              <a:t>it</a:t>
            </a:r>
            <a:endParaRPr sz="1050" baseline="-11904">
              <a:latin typeface="LM Sans 8"/>
              <a:cs typeface="LM Sans 8"/>
            </a:endParaRPr>
          </a:p>
          <a:p>
            <a:pPr marL="63500">
              <a:lnSpc>
                <a:spcPct val="100000"/>
              </a:lnSpc>
              <a:spcBef>
                <a:spcPts val="1670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Benefits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of estimating NKPC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using regional</a:t>
            </a:r>
            <a:r>
              <a:rPr sz="1000" spc="4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variations:</a:t>
            </a:r>
            <a:endParaRPr sz="1000">
              <a:latin typeface="LM Sans 10"/>
              <a:cs typeface="LM Sans 10"/>
            </a:endParaRPr>
          </a:p>
          <a:p>
            <a:pPr marL="316230" indent="-162560">
              <a:lnSpc>
                <a:spcPct val="100000"/>
              </a:lnSpc>
              <a:spcBef>
                <a:spcPts val="405"/>
              </a:spcBef>
              <a:buChar char="•"/>
              <a:tabLst>
                <a:tab pos="316865" algn="l"/>
              </a:tabLst>
            </a:pPr>
            <a:r>
              <a:rPr sz="1000" spc="-20" dirty="0">
                <a:solidFill>
                  <a:srgbClr val="414159"/>
                </a:solidFill>
                <a:latin typeface="LM Sans 10"/>
                <a:cs typeface="LM Sans 10"/>
              </a:rPr>
              <a:t>by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adding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time fixed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effects </a:t>
            </a:r>
            <a:r>
              <a:rPr sz="1000" i="1" spc="240" dirty="0">
                <a:solidFill>
                  <a:srgbClr val="414159"/>
                </a:solidFill>
                <a:latin typeface="DejaVu Sans Condensed"/>
                <a:cs typeface="DejaVu Sans Condensed"/>
              </a:rPr>
              <a:t>⇒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controlling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aggregate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supply</a:t>
            </a:r>
            <a:r>
              <a:rPr sz="1000" spc="-10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shock</a:t>
            </a:r>
            <a:endParaRPr sz="1000">
              <a:latin typeface="LM Sans 10"/>
              <a:cs typeface="LM Sans 10"/>
            </a:endParaRPr>
          </a:p>
          <a:p>
            <a:pPr marL="316230" marR="30480" indent="-161925">
              <a:lnSpc>
                <a:spcPct val="114599"/>
              </a:lnSpc>
              <a:spcBef>
                <a:spcPts val="300"/>
              </a:spcBef>
              <a:buChar char="•"/>
              <a:tabLst>
                <a:tab pos="316865" algn="l"/>
              </a:tabLst>
            </a:pPr>
            <a:r>
              <a:rPr sz="1000" spc="-20" dirty="0">
                <a:solidFill>
                  <a:srgbClr val="414159"/>
                </a:solidFill>
                <a:latin typeface="LM Sans 10"/>
                <a:cs typeface="LM Sans 10"/>
              </a:rPr>
              <a:t>by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adding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state fixed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effects </a:t>
            </a:r>
            <a:r>
              <a:rPr sz="1000" i="1" spc="240" dirty="0">
                <a:solidFill>
                  <a:srgbClr val="414159"/>
                </a:solidFill>
                <a:latin typeface="DejaVu Sans Condensed"/>
                <a:cs typeface="DejaVu Sans Condensed"/>
              </a:rPr>
              <a:t>⇒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controlling shifts in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long-run</a:t>
            </a:r>
            <a:r>
              <a:rPr sz="1000" spc="-23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inflation 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expectation</a:t>
            </a:r>
            <a:endParaRPr sz="1000">
              <a:latin typeface="LM Sans 10"/>
              <a:cs typeface="LM Sans 10"/>
            </a:endParaRPr>
          </a:p>
        </p:txBody>
      </p:sp>
    </p:spTree>
  </p:cSld>
  <p:clrMapOvr>
    <a:masterClrMapping/>
  </p:clrMapOvr>
  <p:transition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303276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Estimating </a:t>
            </a:r>
            <a:r>
              <a:rPr spc="-5" dirty="0"/>
              <a:t>regional </a:t>
            </a:r>
            <a:r>
              <a:rPr spc="-10" dirty="0"/>
              <a:t>Phillips curve </a:t>
            </a:r>
            <a:r>
              <a:rPr spc="-5" dirty="0"/>
              <a:t>using</a:t>
            </a:r>
            <a:r>
              <a:rPr spc="40" dirty="0"/>
              <a:t> </a:t>
            </a:r>
            <a:r>
              <a:rPr spc="-20" dirty="0"/>
              <a:t>IVs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52082" y="553778"/>
            <a:ext cx="3888104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b="1" spc="-20" dirty="0">
                <a:solidFill>
                  <a:srgbClr val="414159"/>
                </a:solidFill>
                <a:latin typeface="LM Sans 10"/>
                <a:cs typeface="LM Sans 10"/>
              </a:rPr>
              <a:t>Table </a:t>
            </a:r>
            <a:r>
              <a:rPr sz="900" b="1" spc="-5" dirty="0">
                <a:solidFill>
                  <a:srgbClr val="414159"/>
                </a:solidFill>
                <a:latin typeface="LM Sans 10"/>
                <a:cs typeface="LM Sans 10"/>
              </a:rPr>
              <a:t>3: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State-Level Estimates of the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New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Keynesian Phillips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Curve Using</a:t>
            </a:r>
            <a:r>
              <a:rPr sz="900" spc="-8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15" dirty="0">
                <a:solidFill>
                  <a:srgbClr val="414159"/>
                </a:solidFill>
                <a:latin typeface="LM Sans 9"/>
                <a:cs typeface="LM Sans 9"/>
              </a:rPr>
              <a:t>IVs</a:t>
            </a:r>
            <a:endParaRPr sz="900">
              <a:latin typeface="LM Sans 9"/>
              <a:cs typeface="LM Sans 9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59994" y="852868"/>
            <a:ext cx="3910329" cy="35560"/>
            <a:chOff x="359994" y="852868"/>
            <a:chExt cx="3910329" cy="35560"/>
          </a:xfrm>
        </p:grpSpPr>
        <p:sp>
          <p:nvSpPr>
            <p:cNvPr id="5" name="object 5"/>
            <p:cNvSpPr/>
            <p:nvPr/>
          </p:nvSpPr>
          <p:spPr>
            <a:xfrm>
              <a:off x="359994" y="855395"/>
              <a:ext cx="3910329" cy="0"/>
            </a:xfrm>
            <a:custGeom>
              <a:avLst/>
              <a:gdLst/>
              <a:ahLst/>
              <a:cxnLst/>
              <a:rect l="l" t="t" r="r" b="b"/>
              <a:pathLst>
                <a:path w="3910329">
                  <a:moveTo>
                    <a:pt x="0" y="0"/>
                  </a:moveTo>
                  <a:lnTo>
                    <a:pt x="3910215" y="0"/>
                  </a:lnTo>
                </a:path>
              </a:pathLst>
            </a:custGeom>
            <a:ln w="5054">
              <a:solidFill>
                <a:srgbClr val="4141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9994" y="885761"/>
              <a:ext cx="3910329" cy="0"/>
            </a:xfrm>
            <a:custGeom>
              <a:avLst/>
              <a:gdLst/>
              <a:ahLst/>
              <a:cxnLst/>
              <a:rect l="l" t="t" r="r" b="b"/>
              <a:pathLst>
                <a:path w="3910329">
                  <a:moveTo>
                    <a:pt x="0" y="0"/>
                  </a:moveTo>
                  <a:lnTo>
                    <a:pt x="3910215" y="0"/>
                  </a:lnTo>
                </a:path>
              </a:pathLst>
            </a:custGeom>
            <a:ln w="5054">
              <a:solidFill>
                <a:srgbClr val="4141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688312" y="868504"/>
            <a:ext cx="149479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Sensitivity of State Military</a:t>
            </a:r>
            <a:r>
              <a:rPr sz="700" spc="-5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dirty="0">
                <a:solidFill>
                  <a:srgbClr val="414159"/>
                </a:solidFill>
                <a:latin typeface="LM Sans 8"/>
                <a:cs typeface="LM Sans 8"/>
              </a:rPr>
              <a:t>Spending</a:t>
            </a:r>
            <a:endParaRPr sz="700">
              <a:latin typeface="LM Sans 8"/>
              <a:cs typeface="LM Sans 8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397749" y="868504"/>
            <a:ext cx="72136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Bartik</a:t>
            </a:r>
            <a:r>
              <a:rPr sz="700" spc="-4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Instrument</a:t>
            </a:r>
            <a:endParaRPr sz="700">
              <a:latin typeface="LM Sans 8"/>
              <a:cs typeface="LM Sans 8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59994" y="1186472"/>
            <a:ext cx="3910329" cy="0"/>
          </a:xfrm>
          <a:custGeom>
            <a:avLst/>
            <a:gdLst/>
            <a:ahLst/>
            <a:cxnLst/>
            <a:rect l="l" t="t" r="r" b="b"/>
            <a:pathLst>
              <a:path w="3910329">
                <a:moveTo>
                  <a:pt x="0" y="0"/>
                </a:moveTo>
                <a:lnTo>
                  <a:pt x="3910215" y="0"/>
                </a:lnTo>
              </a:path>
            </a:pathLst>
          </a:custGeom>
          <a:ln w="5054">
            <a:solidFill>
              <a:srgbClr val="4141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359994" y="1029093"/>
          <a:ext cx="3910329" cy="14979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64920"/>
                <a:gridCol w="657859"/>
                <a:gridCol w="899160"/>
                <a:gridCol w="126364"/>
                <a:gridCol w="445770"/>
                <a:gridCol w="515620"/>
              </a:tblGrid>
              <a:tr h="425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Lagged </a:t>
                      </a:r>
                      <a:r>
                        <a:rPr sz="700" spc="-1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Unemployment Rate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R="137795"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(1)</a:t>
                      </a:r>
                      <a:endParaRPr sz="700">
                        <a:latin typeface="LM Sans 8"/>
                        <a:cs typeface="LM Sans 8"/>
                      </a:endParaRPr>
                    </a:p>
                    <a:p>
                      <a:pPr marL="106045" marR="250190" indent="-1270" algn="ctr">
                        <a:lnSpc>
                          <a:spcPct val="109100"/>
                        </a:lnSpc>
                        <a:spcBef>
                          <a:spcPts val="40"/>
                        </a:spcBef>
                      </a:pPr>
                      <a:r>
                        <a:rPr sz="7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-</a:t>
                      </a: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0</a:t>
                      </a:r>
                      <a:r>
                        <a:rPr sz="7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.</a:t>
                      </a: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1</a:t>
                      </a:r>
                      <a:r>
                        <a:rPr sz="7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05</a:t>
                      </a:r>
                      <a:r>
                        <a:rPr sz="750" i="1" baseline="33333" dirty="0">
                          <a:solidFill>
                            <a:srgbClr val="414159"/>
                          </a:solidFill>
                          <a:latin typeface="DejaVu Sans"/>
                          <a:cs typeface="DejaVu Sans"/>
                        </a:rPr>
                        <a:t>∗  </a:t>
                      </a:r>
                      <a:r>
                        <a:rPr sz="7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(0.058)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31114" marB="0">
                    <a:lnT w="6350">
                      <a:solidFill>
                        <a:srgbClr val="414159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74930"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(2)</a:t>
                      </a:r>
                      <a:endParaRPr sz="700">
                        <a:latin typeface="LM Sans 8"/>
                        <a:cs typeface="LM Sans 8"/>
                      </a:endParaRPr>
                    </a:p>
                    <a:p>
                      <a:pPr marL="235585" marR="316865" algn="ctr">
                        <a:lnSpc>
                          <a:spcPct val="109100"/>
                        </a:lnSpc>
                        <a:spcBef>
                          <a:spcPts val="40"/>
                        </a:spcBef>
                      </a:pPr>
                      <a:r>
                        <a:rPr sz="7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-0.116</a:t>
                      </a:r>
                      <a:r>
                        <a:rPr sz="750" i="1" baseline="33333" dirty="0">
                          <a:solidFill>
                            <a:srgbClr val="414159"/>
                          </a:solidFill>
                          <a:latin typeface="DejaVu Sans"/>
                          <a:cs typeface="DejaVu Sans"/>
                        </a:rPr>
                        <a:t>∗∗  </a:t>
                      </a: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(0.056)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31114" marB="0">
                    <a:lnT w="6350">
                      <a:solidFill>
                        <a:srgbClr val="414159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2069"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(3)</a:t>
                      </a:r>
                      <a:endParaRPr sz="700">
                        <a:latin typeface="LM Sans 8"/>
                        <a:cs typeface="LM Sans 8"/>
                      </a:endParaRPr>
                    </a:p>
                    <a:p>
                      <a:pPr marL="43180" marR="100965" indent="-1270" algn="ctr">
                        <a:lnSpc>
                          <a:spcPct val="109100"/>
                        </a:lnSpc>
                        <a:spcBef>
                          <a:spcPts val="40"/>
                        </a:spcBef>
                      </a:pPr>
                      <a:r>
                        <a:rPr sz="7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-0.104</a:t>
                      </a:r>
                      <a:r>
                        <a:rPr sz="750" i="1" baseline="33333" dirty="0">
                          <a:solidFill>
                            <a:srgbClr val="414159"/>
                          </a:solidFill>
                          <a:latin typeface="DejaVu Sans"/>
                          <a:cs typeface="DejaVu Sans"/>
                        </a:rPr>
                        <a:t>∗  </a:t>
                      </a:r>
                      <a:r>
                        <a:rPr sz="7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(0.058)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31114" marB="0">
                    <a:lnT w="6350">
                      <a:solidFill>
                        <a:srgbClr val="414159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(4)</a:t>
                      </a:r>
                      <a:endParaRPr sz="700">
                        <a:latin typeface="LM Sans 8"/>
                        <a:cs typeface="LM Sans 8"/>
                      </a:endParaRPr>
                    </a:p>
                    <a:p>
                      <a:pPr marL="86360" marR="81915" algn="ctr">
                        <a:lnSpc>
                          <a:spcPct val="109100"/>
                        </a:lnSpc>
                        <a:spcBef>
                          <a:spcPts val="40"/>
                        </a:spcBef>
                      </a:pPr>
                      <a:r>
                        <a:rPr sz="7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-0.115</a:t>
                      </a:r>
                      <a:r>
                        <a:rPr sz="750" i="1" baseline="33333" dirty="0">
                          <a:solidFill>
                            <a:srgbClr val="414159"/>
                          </a:solidFill>
                          <a:latin typeface="DejaVu Sans"/>
                          <a:cs typeface="DejaVu Sans"/>
                        </a:rPr>
                        <a:t>∗∗  </a:t>
                      </a: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(0.055)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31114" marB="0">
                    <a:lnT w="6350">
                      <a:solidFill>
                        <a:srgbClr val="414159"/>
                      </a:solidFill>
                      <a:prstDash val="solid"/>
                    </a:lnT>
                  </a:tcPr>
                </a:tc>
              </a:tr>
              <a:tr h="163448">
                <a:tc>
                  <a:txBody>
                    <a:bodyPr/>
                    <a:lstStyle/>
                    <a:p>
                      <a:pPr marL="75565">
                        <a:lnSpc>
                          <a:spcPts val="765"/>
                        </a:lnSpc>
                        <a:spcBef>
                          <a:spcPts val="420"/>
                        </a:spcBef>
                      </a:pPr>
                      <a:r>
                        <a:rPr sz="700" spc="-1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Total</a:t>
                      </a:r>
                      <a:r>
                        <a:rPr sz="700" spc="-1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 </a:t>
                      </a:r>
                      <a:r>
                        <a:rPr sz="7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Spending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5334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0990">
                        <a:lnSpc>
                          <a:spcPts val="765"/>
                        </a:lnSpc>
                        <a:spcBef>
                          <a:spcPts val="420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0.085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5334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765"/>
                        </a:lnSpc>
                        <a:spcBef>
                          <a:spcPts val="420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0.073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53340" marB="0"/>
                </a:tc>
              </a:tr>
              <a:tr h="1634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(0.074)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(0.095)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6350" marB="0"/>
                </a:tc>
              </a:tr>
              <a:tr h="163455">
                <a:tc>
                  <a:txBody>
                    <a:bodyPr/>
                    <a:lstStyle/>
                    <a:p>
                      <a:pPr marL="75565">
                        <a:lnSpc>
                          <a:spcPts val="765"/>
                        </a:lnSpc>
                        <a:spcBef>
                          <a:spcPts val="420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Defense</a:t>
                      </a:r>
                      <a:r>
                        <a:rPr sz="700" spc="-1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 </a:t>
                      </a: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Spending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53340" marB="0"/>
                </a:tc>
                <a:tc>
                  <a:txBody>
                    <a:bodyPr/>
                    <a:lstStyle/>
                    <a:p>
                      <a:pPr marL="148590">
                        <a:lnSpc>
                          <a:spcPts val="765"/>
                        </a:lnSpc>
                        <a:spcBef>
                          <a:spcPts val="420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0.203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5334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765"/>
                        </a:lnSpc>
                        <a:spcBef>
                          <a:spcPts val="420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0.188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5334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634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176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(0.168)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(0.241)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1271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700" spc="-1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Constant</a:t>
                      </a:r>
                      <a:endParaRPr sz="700">
                        <a:latin typeface="LM Sans 8"/>
                        <a:cs typeface="LM Sans 8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State &amp; </a:t>
                      </a:r>
                      <a:r>
                        <a:rPr sz="700" spc="-2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Year </a:t>
                      </a:r>
                      <a:r>
                        <a:rPr sz="700" spc="-1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Fixed </a:t>
                      </a: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Effects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53340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 marR="220345" algn="ctr">
                        <a:lnSpc>
                          <a:spcPct val="109100"/>
                        </a:lnSpc>
                        <a:spcBef>
                          <a:spcPts val="345"/>
                        </a:spcBef>
                      </a:pPr>
                      <a:r>
                        <a:rPr sz="7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2.149</a:t>
                      </a:r>
                      <a:r>
                        <a:rPr sz="750" i="1" baseline="33333" dirty="0">
                          <a:solidFill>
                            <a:srgbClr val="414159"/>
                          </a:solidFill>
                          <a:latin typeface="DejaVu Sans"/>
                          <a:cs typeface="DejaVu Sans"/>
                        </a:rPr>
                        <a:t>∗∗∗  </a:t>
                      </a: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(0.317)</a:t>
                      </a:r>
                      <a:endParaRPr sz="700">
                        <a:latin typeface="LM Sans 8"/>
                        <a:cs typeface="LM Sans 8"/>
                      </a:endParaRPr>
                    </a:p>
                    <a:p>
                      <a:pPr marR="13779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2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Yes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43815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7965" marR="309245" algn="ctr">
                        <a:lnSpc>
                          <a:spcPct val="109100"/>
                        </a:lnSpc>
                        <a:spcBef>
                          <a:spcPts val="345"/>
                        </a:spcBef>
                      </a:pPr>
                      <a:r>
                        <a:rPr sz="7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2.600</a:t>
                      </a:r>
                      <a:r>
                        <a:rPr sz="750" i="1" baseline="33333" dirty="0">
                          <a:solidFill>
                            <a:srgbClr val="414159"/>
                          </a:solidFill>
                          <a:latin typeface="DejaVu Sans"/>
                          <a:cs typeface="DejaVu Sans"/>
                        </a:rPr>
                        <a:t>∗∗∗  </a:t>
                      </a: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(0.411)</a:t>
                      </a:r>
                      <a:endParaRPr sz="700">
                        <a:latin typeface="LM Sans 8"/>
                        <a:cs typeface="LM Sans 8"/>
                      </a:endParaRPr>
                    </a:p>
                    <a:p>
                      <a:pPr marR="74930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2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Yes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43815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marR="71120" algn="ctr">
                        <a:lnSpc>
                          <a:spcPct val="109100"/>
                        </a:lnSpc>
                        <a:spcBef>
                          <a:spcPts val="345"/>
                        </a:spcBef>
                      </a:pPr>
                      <a:r>
                        <a:rPr sz="7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2.152</a:t>
                      </a:r>
                      <a:r>
                        <a:rPr sz="750" i="1" baseline="33333" dirty="0">
                          <a:solidFill>
                            <a:srgbClr val="414159"/>
                          </a:solidFill>
                          <a:latin typeface="DejaVu Sans"/>
                          <a:cs typeface="DejaVu Sans"/>
                        </a:rPr>
                        <a:t>∗∗∗  </a:t>
                      </a: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(0.325)</a:t>
                      </a:r>
                      <a:endParaRPr sz="700">
                        <a:latin typeface="LM Sans 8"/>
                        <a:cs typeface="LM Sans 8"/>
                      </a:endParaRPr>
                    </a:p>
                    <a:p>
                      <a:pPr marR="52069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2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Yes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43815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740" marR="74295" algn="ctr">
                        <a:lnSpc>
                          <a:spcPct val="109100"/>
                        </a:lnSpc>
                        <a:spcBef>
                          <a:spcPts val="345"/>
                        </a:spcBef>
                      </a:pPr>
                      <a:r>
                        <a:rPr sz="70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2.617</a:t>
                      </a:r>
                      <a:r>
                        <a:rPr sz="750" i="1" baseline="33333" dirty="0">
                          <a:solidFill>
                            <a:srgbClr val="414159"/>
                          </a:solidFill>
                          <a:latin typeface="DejaVu Sans"/>
                          <a:cs typeface="DejaVu Sans"/>
                        </a:rPr>
                        <a:t>∗∗∗  </a:t>
                      </a: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(0.423)</a:t>
                      </a:r>
                      <a:endParaRPr sz="700">
                        <a:latin typeface="LM Sans 8"/>
                        <a:cs typeface="LM Sans 8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700" spc="-2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Yes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43815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359994" y="2381811"/>
          <a:ext cx="3910329" cy="3981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88415"/>
                <a:gridCol w="637540"/>
                <a:gridCol w="810259"/>
                <a:gridCol w="661035"/>
                <a:gridCol w="511810"/>
              </a:tblGrid>
              <a:tr h="1257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25739">
                <a:tc>
                  <a:txBody>
                    <a:bodyPr/>
                    <a:lstStyle/>
                    <a:p>
                      <a:pPr marL="75565">
                        <a:lnSpc>
                          <a:spcPts val="819"/>
                        </a:lnSpc>
                        <a:spcBef>
                          <a:spcPts val="70"/>
                        </a:spcBef>
                      </a:pPr>
                      <a:r>
                        <a:rPr sz="700" i="1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N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8890" marB="0"/>
                </a:tc>
                <a:tc>
                  <a:txBody>
                    <a:bodyPr/>
                    <a:lstStyle/>
                    <a:p>
                      <a:pPr marL="161925">
                        <a:lnSpc>
                          <a:spcPts val="819"/>
                        </a:lnSpc>
                        <a:spcBef>
                          <a:spcPts val="70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891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889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9"/>
                        </a:lnSpc>
                        <a:spcBef>
                          <a:spcPts val="70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792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8890" marB="0"/>
                </a:tc>
                <a:tc>
                  <a:txBody>
                    <a:bodyPr/>
                    <a:lstStyle/>
                    <a:p>
                      <a:pPr marL="334010">
                        <a:lnSpc>
                          <a:spcPts val="819"/>
                        </a:lnSpc>
                        <a:spcBef>
                          <a:spcPts val="70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891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889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9"/>
                        </a:lnSpc>
                        <a:spcBef>
                          <a:spcPts val="70"/>
                        </a:spcBef>
                      </a:pP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792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8890" marB="0"/>
                </a:tc>
              </a:tr>
              <a:tr h="141220">
                <a:tc gridSpan="5">
                  <a:txBody>
                    <a:bodyPr/>
                    <a:lstStyle/>
                    <a:p>
                      <a:pPr marL="75565">
                        <a:lnSpc>
                          <a:spcPts val="840"/>
                        </a:lnSpc>
                        <a:tabLst>
                          <a:tab pos="1413510" algn="l"/>
                          <a:tab pos="2223770" algn="l"/>
                          <a:tab pos="3034665" algn="l"/>
                          <a:tab pos="3546475" algn="l"/>
                        </a:tabLst>
                      </a:pPr>
                      <a:r>
                        <a:rPr sz="700" i="1" spc="20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R</a:t>
                      </a:r>
                      <a:r>
                        <a:rPr sz="750" spc="30" baseline="33333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2	</a:t>
                      </a:r>
                      <a:r>
                        <a:rPr sz="700" spc="-5" dirty="0">
                          <a:solidFill>
                            <a:srgbClr val="414159"/>
                          </a:solidFill>
                          <a:latin typeface="LM Sans 8"/>
                          <a:cs typeface="LM Sans 8"/>
                        </a:rPr>
                        <a:t>0.557	0.514	0.558	0.520</a:t>
                      </a:r>
                      <a:endParaRPr sz="700">
                        <a:latin typeface="LM Sans 8"/>
                        <a:cs typeface="LM Sans 8"/>
                      </a:endParaRPr>
                    </a:p>
                  </a:txBody>
                  <a:tcPr marL="0" marR="0" marT="0" marB="0">
                    <a:lnB w="6350">
                      <a:solidFill>
                        <a:srgbClr val="414159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2" name="object 12"/>
          <p:cNvSpPr txBox="1"/>
          <p:nvPr/>
        </p:nvSpPr>
        <p:spPr>
          <a:xfrm>
            <a:off x="347294" y="2797235"/>
            <a:ext cx="3936365" cy="491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4765" algn="just">
              <a:lnSpc>
                <a:spcPct val="109100"/>
              </a:lnSpc>
              <a:spcBef>
                <a:spcPts val="100"/>
              </a:spcBef>
            </a:pP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Notes: The instrument used in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Columns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(1) and (2) is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total national military </a:t>
            </a:r>
            <a:r>
              <a:rPr sz="700" dirty="0">
                <a:solidFill>
                  <a:srgbClr val="414159"/>
                </a:solidFill>
                <a:latin typeface="LM Sans 8"/>
                <a:cs typeface="LM Sans 8"/>
              </a:rPr>
              <a:t>spending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interacted 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with</a:t>
            </a:r>
            <a:r>
              <a:rPr sz="700" spc="-4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a</a:t>
            </a:r>
            <a:r>
              <a:rPr sz="700" spc="-4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state</a:t>
            </a:r>
            <a:r>
              <a:rPr sz="700" spc="-3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20" dirty="0">
                <a:solidFill>
                  <a:srgbClr val="414159"/>
                </a:solidFill>
                <a:latin typeface="LM Sans 8"/>
                <a:cs typeface="LM Sans 8"/>
              </a:rPr>
              <a:t>dummy.</a:t>
            </a:r>
            <a:r>
              <a:rPr sz="700" spc="8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Columns</a:t>
            </a:r>
            <a:r>
              <a:rPr sz="700" spc="-4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(3)</a:t>
            </a:r>
            <a:r>
              <a:rPr sz="700" spc="-3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and</a:t>
            </a:r>
            <a:r>
              <a:rPr sz="700" spc="-3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(4)</a:t>
            </a:r>
            <a:r>
              <a:rPr sz="700" spc="-4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use</a:t>
            </a:r>
            <a:r>
              <a:rPr sz="700" spc="-4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Bartik-type</a:t>
            </a:r>
            <a:r>
              <a:rPr sz="700" spc="-3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instruments</a:t>
            </a:r>
            <a:r>
              <a:rPr sz="700" spc="-3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15" dirty="0">
                <a:solidFill>
                  <a:srgbClr val="414159"/>
                </a:solidFill>
                <a:latin typeface="LM Sans 8"/>
                <a:cs typeface="LM Sans 8"/>
              </a:rPr>
              <a:t>by</a:t>
            </a:r>
            <a:r>
              <a:rPr sz="700" spc="-3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scaling</a:t>
            </a:r>
            <a:r>
              <a:rPr sz="700" spc="-4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aggregate</a:t>
            </a:r>
            <a:r>
              <a:rPr sz="700" spc="-3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dirty="0">
                <a:solidFill>
                  <a:srgbClr val="414159"/>
                </a:solidFill>
                <a:latin typeface="LM Sans 8"/>
                <a:cs typeface="LM Sans 8"/>
              </a:rPr>
              <a:t>spending 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(defense </a:t>
            </a:r>
            <a:r>
              <a:rPr sz="700" spc="-15" dirty="0">
                <a:solidFill>
                  <a:srgbClr val="414159"/>
                </a:solidFill>
                <a:latin typeface="LM Sans 8"/>
                <a:cs typeface="LM Sans 8"/>
              </a:rPr>
              <a:t>or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total) </a:t>
            </a:r>
            <a:r>
              <a:rPr sz="700" spc="-15" dirty="0">
                <a:solidFill>
                  <a:srgbClr val="414159"/>
                </a:solidFill>
                <a:latin typeface="LM Sans 8"/>
                <a:cs typeface="LM Sans 8"/>
              </a:rPr>
              <a:t>by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the average of state </a:t>
            </a:r>
            <a:r>
              <a:rPr sz="700" dirty="0">
                <a:solidFill>
                  <a:srgbClr val="414159"/>
                </a:solidFill>
                <a:latin typeface="LM Sans 8"/>
                <a:cs typeface="LM Sans 8"/>
              </a:rPr>
              <a:t>spending 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shares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in the aggregate over the first five </a:t>
            </a:r>
            <a:r>
              <a:rPr sz="700" spc="-15" dirty="0">
                <a:solidFill>
                  <a:srgbClr val="414159"/>
                </a:solidFill>
                <a:latin typeface="LM Sans 8"/>
                <a:cs typeface="LM Sans 8"/>
              </a:rPr>
              <a:t>years 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of our</a:t>
            </a:r>
            <a:r>
              <a:rPr sz="700" spc="-1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sample.</a:t>
            </a:r>
            <a:endParaRPr sz="700">
              <a:latin typeface="LM Sans 8"/>
              <a:cs typeface="LM Sans 8"/>
            </a:endParaRPr>
          </a:p>
        </p:txBody>
      </p:sp>
    </p:spTree>
  </p:cSld>
  <p:clrMapOvr>
    <a:masterClrMapping/>
  </p:clrMapOvr>
  <p:transition>
    <p:cut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301498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Estimation </a:t>
            </a:r>
            <a:r>
              <a:rPr spc="-5" dirty="0"/>
              <a:t>methods: aggregate vs</a:t>
            </a:r>
            <a:r>
              <a:rPr spc="-270" dirty="0"/>
              <a:t> </a:t>
            </a:r>
            <a:r>
              <a:rPr spc="-5" dirty="0"/>
              <a:t>regional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9194" y="618382"/>
            <a:ext cx="3896995" cy="2235835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390"/>
              </a:spcBef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Estimating NKPC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using aggregate-level</a:t>
            </a:r>
            <a:r>
              <a:rPr sz="1000" spc="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data</a:t>
            </a:r>
            <a:endParaRPr sz="1000">
              <a:latin typeface="LM Sans 10"/>
              <a:cs typeface="LM Sans 10"/>
            </a:endParaRPr>
          </a:p>
          <a:p>
            <a:pPr marL="303530" marR="458470" indent="-161925">
              <a:lnSpc>
                <a:spcPct val="105000"/>
              </a:lnSpc>
              <a:spcBef>
                <a:spcPts val="229"/>
              </a:spcBef>
              <a:buChar char="•"/>
              <a:tabLst>
                <a:tab pos="304165" algn="l"/>
              </a:tabLst>
            </a:pP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pros: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capture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variations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of </a:t>
            </a:r>
            <a:r>
              <a:rPr sz="1000" i="1" spc="-40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60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that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originates from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govt 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expenditure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g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1050" baseline="-11904">
              <a:latin typeface="LM Sans 8"/>
              <a:cs typeface="LM Sans 8"/>
            </a:endParaRPr>
          </a:p>
          <a:p>
            <a:pPr marL="556895" lvl="1" indent="-154940">
              <a:lnSpc>
                <a:spcPct val="100000"/>
              </a:lnSpc>
              <a:spcBef>
                <a:spcPts val="459"/>
              </a:spcBef>
              <a:buChar char="•"/>
              <a:tabLst>
                <a:tab pos="557530" algn="l"/>
              </a:tabLst>
            </a:pP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better predicted </a:t>
            </a:r>
            <a:r>
              <a:rPr sz="1350" i="1" spc="-37" baseline="6172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600" i="1" spc="-25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with real</a:t>
            </a:r>
            <a:r>
              <a:rPr sz="1350" spc="22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data</a:t>
            </a:r>
            <a:endParaRPr sz="1350" baseline="6172">
              <a:latin typeface="LM Sans 9"/>
              <a:cs typeface="LM Sans 9"/>
            </a:endParaRPr>
          </a:p>
          <a:p>
            <a:pPr marL="303530" indent="-162560">
              <a:lnSpc>
                <a:spcPct val="100000"/>
              </a:lnSpc>
              <a:spcBef>
                <a:spcPts val="395"/>
              </a:spcBef>
              <a:buChar char="•"/>
              <a:tabLst>
                <a:tab pos="30416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cons: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high requirement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on IV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for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unbiased</a:t>
            </a:r>
            <a:r>
              <a:rPr sz="1000" spc="13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estimates</a:t>
            </a:r>
            <a:endParaRPr sz="1000">
              <a:latin typeface="LM Sans 10"/>
              <a:cs typeface="LM Sans 10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414159"/>
              </a:buClr>
              <a:buFont typeface="LM Sans 10"/>
              <a:buChar char="•"/>
            </a:pPr>
            <a:endParaRPr sz="1050">
              <a:latin typeface="LM Sans 10"/>
              <a:cs typeface="LM Sans 10"/>
            </a:endParaRPr>
          </a:p>
          <a:p>
            <a:pPr marL="50800">
              <a:lnSpc>
                <a:spcPct val="100000"/>
              </a:lnSpc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Estimating NKPC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using regional</a:t>
            </a:r>
            <a:r>
              <a:rPr sz="1000" spc="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variations</a:t>
            </a:r>
            <a:endParaRPr sz="1000">
              <a:latin typeface="LM Sans 10"/>
              <a:cs typeface="LM Sans 10"/>
            </a:endParaRPr>
          </a:p>
          <a:p>
            <a:pPr marL="303530" indent="-162560">
              <a:lnSpc>
                <a:spcPct val="100000"/>
              </a:lnSpc>
              <a:spcBef>
                <a:spcPts val="290"/>
              </a:spcBef>
              <a:buChar char="•"/>
              <a:tabLst>
                <a:tab pos="304165" algn="l"/>
              </a:tabLst>
            </a:pP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pros: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less requirement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on IV </a:t>
            </a:r>
            <a:r>
              <a:rPr sz="1000" spc="-20" dirty="0">
                <a:solidFill>
                  <a:srgbClr val="414159"/>
                </a:solidFill>
                <a:latin typeface="LM Sans 10"/>
                <a:cs typeface="LM Sans 10"/>
              </a:rPr>
              <a:t>or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even no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need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for</a:t>
            </a:r>
            <a:r>
              <a:rPr sz="1000" spc="-15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IV</a:t>
            </a:r>
            <a:endParaRPr sz="1000">
              <a:latin typeface="LM Sans 10"/>
              <a:cs typeface="LM Sans 10"/>
            </a:endParaRPr>
          </a:p>
          <a:p>
            <a:pPr marL="556895" marR="75565" lvl="1" indent="-154305">
              <a:lnSpc>
                <a:spcPct val="116700"/>
              </a:lnSpc>
              <a:spcBef>
                <a:spcPts val="180"/>
              </a:spcBef>
              <a:buChar char="•"/>
              <a:tabLst>
                <a:tab pos="557530" algn="l"/>
              </a:tabLst>
            </a:pP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aggregate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supply </a:t>
            </a:r>
            <a:r>
              <a:rPr sz="900" dirty="0">
                <a:solidFill>
                  <a:srgbClr val="414159"/>
                </a:solidFill>
                <a:latin typeface="LM Sans 9"/>
                <a:cs typeface="LM Sans 9"/>
              </a:rPr>
              <a:t>shock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and shifts in long-run inflation expectation  </a:t>
            </a:r>
            <a:r>
              <a:rPr sz="900" spc="-15" dirty="0">
                <a:solidFill>
                  <a:srgbClr val="414159"/>
                </a:solidFill>
                <a:latin typeface="LM Sans 9"/>
                <a:cs typeface="LM Sans 9"/>
              </a:rPr>
              <a:t>are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controlled </a:t>
            </a:r>
            <a:r>
              <a:rPr sz="900" spc="-20" dirty="0">
                <a:solidFill>
                  <a:srgbClr val="414159"/>
                </a:solidFill>
                <a:latin typeface="LM Sans 9"/>
                <a:cs typeface="LM Sans 9"/>
              </a:rPr>
              <a:t>by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adding fixed</a:t>
            </a:r>
            <a:r>
              <a:rPr sz="900" spc="3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effects</a:t>
            </a:r>
            <a:endParaRPr sz="900">
              <a:latin typeface="LM Sans 9"/>
              <a:cs typeface="LM Sans 9"/>
            </a:endParaRPr>
          </a:p>
          <a:p>
            <a:pPr marL="303530" marR="43180" indent="-161925">
              <a:lnSpc>
                <a:spcPct val="114599"/>
              </a:lnSpc>
              <a:spcBef>
                <a:spcPts val="320"/>
              </a:spcBef>
              <a:buChar char="•"/>
              <a:tabLst>
                <a:tab pos="30416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cons: cannot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capture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variations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of </a:t>
            </a:r>
            <a:r>
              <a:rPr sz="1000" i="1" spc="-40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1050" i="1" spc="-60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that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originates from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govt 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expenditure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g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1050" baseline="-11904">
              <a:latin typeface="LM Sans 8"/>
              <a:cs typeface="LM Sans 8"/>
            </a:endParaRP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78232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Motivation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288290" cy="5080"/>
            </a:xfrm>
            <a:custGeom>
              <a:avLst/>
              <a:gdLst/>
              <a:ahLst/>
              <a:cxnLst/>
              <a:rect l="l" t="t" r="r" b="b"/>
              <a:pathLst>
                <a:path w="288290" h="5079">
                  <a:moveTo>
                    <a:pt x="0" y="5060"/>
                  </a:moveTo>
                  <a:lnTo>
                    <a:pt x="0" y="0"/>
                  </a:lnTo>
                  <a:lnTo>
                    <a:pt x="288004" y="0"/>
                  </a:lnTo>
                  <a:lnTo>
                    <a:pt x="288004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47294" y="536099"/>
            <a:ext cx="3914775" cy="2384425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Inflation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is a central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variable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of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interest,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especially in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recent</a:t>
            </a:r>
            <a:r>
              <a:rPr sz="1000" spc="5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20" dirty="0">
                <a:solidFill>
                  <a:srgbClr val="414159"/>
                </a:solidFill>
                <a:latin typeface="LM Sans 10"/>
                <a:cs typeface="LM Sans 10"/>
              </a:rPr>
              <a:t>years</a:t>
            </a:r>
            <a:endParaRPr sz="1000">
              <a:latin typeface="LM Sans 10"/>
              <a:cs typeface="LM Sans 10"/>
            </a:endParaRPr>
          </a:p>
          <a:p>
            <a:pPr marL="265430" marR="12065" indent="-161925">
              <a:lnSpc>
                <a:spcPct val="114599"/>
              </a:lnSpc>
              <a:spcBef>
                <a:spcPts val="229"/>
              </a:spcBef>
              <a:buChar char="•"/>
              <a:tabLst>
                <a:tab pos="266065" algn="l"/>
              </a:tabLst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inflation puzzles: higher-than-predicted inflation during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recession  and lower-than-predicted inflation during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</a:t>
            </a:r>
            <a:r>
              <a:rPr sz="1000" spc="2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recovery</a:t>
            </a:r>
            <a:endParaRPr sz="1000">
              <a:latin typeface="LM Sans 10"/>
              <a:cs typeface="LM Sans 10"/>
            </a:endParaRPr>
          </a:p>
          <a:p>
            <a:pPr marL="265430" marR="221615" indent="-161925">
              <a:lnSpc>
                <a:spcPct val="114599"/>
              </a:lnSpc>
              <a:spcBef>
                <a:spcPts val="295"/>
              </a:spcBef>
              <a:buChar char="•"/>
              <a:tabLst>
                <a:tab pos="266065" algn="l"/>
              </a:tabLst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inflation during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COVID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episode: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high debt, high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government 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expenditures</a:t>
            </a:r>
            <a:endParaRPr sz="1000">
              <a:latin typeface="LM Sans 10"/>
              <a:cs typeface="LM Sans 10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414159"/>
              </a:buClr>
              <a:buFont typeface="LM Sans 10"/>
              <a:buChar char="•"/>
            </a:pPr>
            <a:endParaRPr sz="850">
              <a:latin typeface="LM Sans 10"/>
              <a:cs typeface="LM Sans 10"/>
            </a:endParaRPr>
          </a:p>
          <a:p>
            <a:pPr marL="12700">
              <a:lnSpc>
                <a:spcPct val="100000"/>
              </a:lnSpc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Approaches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of studying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inflation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in the</a:t>
            </a:r>
            <a:r>
              <a:rPr sz="1000" spc="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literature</a:t>
            </a:r>
            <a:endParaRPr sz="1000">
              <a:latin typeface="LM Sans 10"/>
              <a:cs typeface="LM Sans 10"/>
            </a:endParaRPr>
          </a:p>
          <a:p>
            <a:pPr marL="265430" marR="5080" indent="-161925">
              <a:lnSpc>
                <a:spcPct val="105000"/>
              </a:lnSpc>
              <a:spcBef>
                <a:spcPts val="229"/>
              </a:spcBef>
              <a:buChar char="•"/>
              <a:tabLst>
                <a:tab pos="26606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many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understand inflation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via estimating the New Keynesian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Phillips 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curve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 (NKPC)</a:t>
            </a:r>
            <a:endParaRPr sz="1000">
              <a:latin typeface="LM Sans 10"/>
              <a:cs typeface="LM Sans 10"/>
            </a:endParaRPr>
          </a:p>
          <a:p>
            <a:pPr marL="518795" lvl="1" indent="-154940">
              <a:lnSpc>
                <a:spcPct val="100000"/>
              </a:lnSpc>
              <a:spcBef>
                <a:spcPts val="360"/>
              </a:spcBef>
              <a:buChar char="•"/>
              <a:tabLst>
                <a:tab pos="519430" algn="l"/>
              </a:tabLst>
            </a:pP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McLeay and </a:t>
            </a:r>
            <a:r>
              <a:rPr sz="900" spc="-20" dirty="0">
                <a:solidFill>
                  <a:srgbClr val="414159"/>
                </a:solidFill>
                <a:latin typeface="LM Sans 9"/>
                <a:cs typeface="LM Sans 9"/>
              </a:rPr>
              <a:t>Tenreyro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(20), Hazell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et al,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(21), </a:t>
            </a:r>
            <a:r>
              <a:rPr sz="900" spc="-85" dirty="0">
                <a:solidFill>
                  <a:srgbClr val="414159"/>
                </a:solidFill>
                <a:latin typeface="LM Sans 9"/>
                <a:cs typeface="LM Sans 9"/>
              </a:rPr>
              <a:t>Jord´a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et al.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(22),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 etc.</a:t>
            </a:r>
            <a:endParaRPr sz="900">
              <a:latin typeface="LM Sans 9"/>
              <a:cs typeface="LM Sans 9"/>
            </a:endParaRPr>
          </a:p>
          <a:p>
            <a:pPr marL="265430" indent="-162560">
              <a:lnSpc>
                <a:spcPct val="100000"/>
              </a:lnSpc>
              <a:spcBef>
                <a:spcPts val="380"/>
              </a:spcBef>
              <a:buChar char="•"/>
              <a:tabLst>
                <a:tab pos="26606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others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quantify inflation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dynamics in estimated DSGE</a:t>
            </a:r>
            <a:r>
              <a:rPr sz="1000" spc="3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models</a:t>
            </a:r>
            <a:endParaRPr sz="1000">
              <a:latin typeface="LM Sans 10"/>
              <a:cs typeface="LM Sans 10"/>
            </a:endParaRPr>
          </a:p>
          <a:p>
            <a:pPr marL="518795" marR="17145" lvl="1" indent="-154305">
              <a:lnSpc>
                <a:spcPct val="116700"/>
              </a:lnSpc>
              <a:spcBef>
                <a:spcPts val="180"/>
              </a:spcBef>
              <a:buChar char="•"/>
              <a:tabLst>
                <a:tab pos="519430" algn="l"/>
              </a:tabLst>
            </a:pP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Christiano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et al.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(05),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Smets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and Wouters (07),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Jørgensen and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Ravn  (22),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etc.</a:t>
            </a:r>
            <a:endParaRPr sz="900">
              <a:latin typeface="LM Sans 9"/>
              <a:cs typeface="LM Sans 9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22749" y="3200860"/>
            <a:ext cx="213995" cy="155575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1/16</a:t>
            </a:r>
            <a:endParaRPr sz="700">
              <a:latin typeface="LM Sans 8"/>
              <a:cs typeface="LM Sans 8"/>
            </a:endParaRPr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76962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This</a:t>
            </a:r>
            <a:r>
              <a:rPr spc="-60" dirty="0"/>
              <a:t> </a:t>
            </a:r>
            <a:r>
              <a:rPr dirty="0"/>
              <a:t>paper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576580" cy="5080"/>
            </a:xfrm>
            <a:custGeom>
              <a:avLst/>
              <a:gdLst/>
              <a:ahLst/>
              <a:cxnLst/>
              <a:rect l="l" t="t" r="r" b="b"/>
              <a:pathLst>
                <a:path w="576580" h="5079">
                  <a:moveTo>
                    <a:pt x="0" y="5060"/>
                  </a:moveTo>
                  <a:lnTo>
                    <a:pt x="0" y="0"/>
                  </a:lnTo>
                  <a:lnTo>
                    <a:pt x="576007" y="0"/>
                  </a:lnTo>
                  <a:lnTo>
                    <a:pt x="576007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47294" y="587991"/>
            <a:ext cx="3781425" cy="995044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This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paper—revisits the NKPC </a:t>
            </a:r>
            <a:r>
              <a:rPr sz="1000" spc="-20" dirty="0">
                <a:solidFill>
                  <a:srgbClr val="414159"/>
                </a:solidFill>
                <a:latin typeface="LM Sans 10"/>
                <a:cs typeface="LM Sans 10"/>
              </a:rPr>
              <a:t>by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incorporating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government</a:t>
            </a:r>
            <a:r>
              <a:rPr sz="1000" spc="9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spendings</a:t>
            </a:r>
            <a:endParaRPr sz="1000">
              <a:latin typeface="LM Sans 10"/>
              <a:cs typeface="LM Sans 10"/>
            </a:endParaRPr>
          </a:p>
          <a:p>
            <a:pPr marL="265430" marR="255270" indent="-161925">
              <a:lnSpc>
                <a:spcPct val="114599"/>
              </a:lnSpc>
              <a:spcBef>
                <a:spcPts val="229"/>
              </a:spcBef>
              <a:buChar char="•"/>
              <a:tabLst>
                <a:tab pos="26606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government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spending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is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normally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considered in the context of  stabilization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policies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(e.g.,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fiscal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multipliers)</a:t>
            </a:r>
            <a:endParaRPr sz="1000">
              <a:latin typeface="LM Sans 10"/>
              <a:cs typeface="LM Sans 10"/>
            </a:endParaRPr>
          </a:p>
          <a:p>
            <a:pPr marL="265430" marR="133350" indent="-161925">
              <a:lnSpc>
                <a:spcPct val="114599"/>
              </a:lnSpc>
              <a:spcBef>
                <a:spcPts val="300"/>
              </a:spcBef>
              <a:buChar char="•"/>
              <a:tabLst>
                <a:tab pos="266065" algn="l"/>
              </a:tabLst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but surprisingly limited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study considers its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role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in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understanding  inflation dynamics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22749" y="3200860"/>
            <a:ext cx="213995" cy="155575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2/16</a:t>
            </a:r>
            <a:endParaRPr sz="700">
              <a:latin typeface="LM Sans 8"/>
              <a:cs typeface="LM Sans 8"/>
            </a:endParaRPr>
          </a:p>
        </p:txBody>
      </p:sp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76962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This</a:t>
            </a:r>
            <a:r>
              <a:rPr spc="-60" dirty="0"/>
              <a:t> </a:t>
            </a:r>
            <a:r>
              <a:rPr dirty="0"/>
              <a:t>paper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576580" cy="5080"/>
            </a:xfrm>
            <a:custGeom>
              <a:avLst/>
              <a:gdLst/>
              <a:ahLst/>
              <a:cxnLst/>
              <a:rect l="l" t="t" r="r" b="b"/>
              <a:pathLst>
                <a:path w="576580" h="5079">
                  <a:moveTo>
                    <a:pt x="0" y="5060"/>
                  </a:moveTo>
                  <a:lnTo>
                    <a:pt x="0" y="0"/>
                  </a:lnTo>
                  <a:lnTo>
                    <a:pt x="576007" y="0"/>
                  </a:lnTo>
                  <a:lnTo>
                    <a:pt x="576007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47294" y="587991"/>
            <a:ext cx="3914140" cy="228727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This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paper—revisits the NKPC </a:t>
            </a:r>
            <a:r>
              <a:rPr sz="1000" spc="-20" dirty="0">
                <a:solidFill>
                  <a:srgbClr val="414159"/>
                </a:solidFill>
                <a:latin typeface="LM Sans 10"/>
                <a:cs typeface="LM Sans 10"/>
              </a:rPr>
              <a:t>by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incorporating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government</a:t>
            </a:r>
            <a:r>
              <a:rPr sz="1000" spc="7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spendings</a:t>
            </a:r>
            <a:endParaRPr sz="1000">
              <a:latin typeface="LM Sans 10"/>
              <a:cs typeface="LM Sans 10"/>
            </a:endParaRPr>
          </a:p>
          <a:p>
            <a:pPr marL="265430" marR="387985" indent="-161925">
              <a:lnSpc>
                <a:spcPct val="114599"/>
              </a:lnSpc>
              <a:spcBef>
                <a:spcPts val="229"/>
              </a:spcBef>
              <a:buChar char="•"/>
              <a:tabLst>
                <a:tab pos="26606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government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spending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is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normally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considered in the context of  stabilization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policies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(e.g.,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fiscal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multipliers)</a:t>
            </a:r>
            <a:endParaRPr sz="1000">
              <a:latin typeface="LM Sans 10"/>
              <a:cs typeface="LM Sans 10"/>
            </a:endParaRPr>
          </a:p>
          <a:p>
            <a:pPr marL="265430" marR="266065" indent="-161925">
              <a:lnSpc>
                <a:spcPct val="114599"/>
              </a:lnSpc>
              <a:spcBef>
                <a:spcPts val="300"/>
              </a:spcBef>
              <a:buChar char="•"/>
              <a:tabLst>
                <a:tab pos="266065" algn="l"/>
              </a:tabLst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but surprisingly limited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study considers its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role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in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understanding  inflation dynamics</a:t>
            </a:r>
            <a:endParaRPr sz="1000">
              <a:latin typeface="LM Sans 10"/>
              <a:cs typeface="LM Sans 10"/>
            </a:endParaRP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20" dirty="0">
                <a:solidFill>
                  <a:srgbClr val="414159"/>
                </a:solidFill>
                <a:latin typeface="LM Sans 10"/>
                <a:cs typeface="LM Sans 10"/>
              </a:rPr>
              <a:t>We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show</a:t>
            </a:r>
            <a:r>
              <a:rPr sz="1000" spc="1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that</a:t>
            </a:r>
            <a:endParaRPr sz="1000">
              <a:latin typeface="LM Sans 10"/>
              <a:cs typeface="LM Sans 10"/>
            </a:endParaRPr>
          </a:p>
          <a:p>
            <a:pPr marL="265430" marR="5080" indent="-161925">
              <a:lnSpc>
                <a:spcPct val="114599"/>
              </a:lnSpc>
              <a:spcBef>
                <a:spcPts val="229"/>
              </a:spcBef>
              <a:buChar char="•"/>
              <a:tabLst>
                <a:tab pos="266065" algn="l"/>
              </a:tabLst>
            </a:pP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Phillips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curve can </a:t>
            </a:r>
            <a:r>
              <a:rPr sz="1000" spc="10" dirty="0">
                <a:solidFill>
                  <a:srgbClr val="414159"/>
                </a:solidFill>
                <a:latin typeface="LM Sans 10"/>
                <a:cs typeface="LM Sans 10"/>
              </a:rPr>
              <a:t>be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rewritten based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on a simple New Keynesian  setup,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but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considering 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role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of government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expenditure</a:t>
            </a:r>
            <a:r>
              <a:rPr sz="1000" spc="3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(G)</a:t>
            </a:r>
            <a:endParaRPr sz="1000">
              <a:latin typeface="LM Sans 10"/>
              <a:cs typeface="LM Sans 10"/>
            </a:endParaRPr>
          </a:p>
          <a:p>
            <a:pPr marL="265430" indent="-162560">
              <a:lnSpc>
                <a:spcPct val="100000"/>
              </a:lnSpc>
              <a:spcBef>
                <a:spcPts val="475"/>
              </a:spcBef>
              <a:buChar char="•"/>
              <a:tabLst>
                <a:tab pos="266065" algn="l"/>
              </a:tabLst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including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significantly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lowers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Phillips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curve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slope</a:t>
            </a:r>
            <a:r>
              <a:rPr sz="1000" spc="7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estimate</a:t>
            </a:r>
            <a:endParaRPr sz="1000">
              <a:latin typeface="LM Sans 10"/>
              <a:cs typeface="LM Sans 10"/>
            </a:endParaRPr>
          </a:p>
          <a:p>
            <a:pPr marL="265430" indent="-162560">
              <a:lnSpc>
                <a:spcPct val="100000"/>
              </a:lnSpc>
              <a:spcBef>
                <a:spcPts val="470"/>
              </a:spcBef>
              <a:buChar char="•"/>
              <a:tabLst>
                <a:tab pos="266065" algn="l"/>
              </a:tabLst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including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G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leads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to a much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better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fit with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actual inflation</a:t>
            </a:r>
            <a:r>
              <a:rPr sz="1000" spc="9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dynamics</a:t>
            </a:r>
            <a:endParaRPr sz="1000">
              <a:latin typeface="LM Sans 10"/>
              <a:cs typeface="LM Sans 10"/>
            </a:endParaRPr>
          </a:p>
          <a:p>
            <a:pPr marL="265430" indent="-162560">
              <a:lnSpc>
                <a:spcPct val="100000"/>
              </a:lnSpc>
              <a:spcBef>
                <a:spcPts val="475"/>
              </a:spcBef>
              <a:buChar char="•"/>
              <a:tabLst>
                <a:tab pos="266065" algn="l"/>
              </a:tabLst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inflation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responds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negatively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to a G 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shock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in the</a:t>
            </a:r>
            <a:r>
              <a:rPr sz="1000" spc="1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data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22749" y="3200860"/>
            <a:ext cx="213995" cy="155575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2/16</a:t>
            </a:r>
            <a:endParaRPr sz="700">
              <a:latin typeface="LM Sans 8"/>
              <a:cs typeface="LM Sans 8"/>
            </a:endParaRPr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99515" y="1419857"/>
            <a:ext cx="60833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spc="20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The</a:t>
            </a:r>
            <a:r>
              <a:rPr sz="1400" b="1" spc="-30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o</a:t>
            </a:r>
            <a:r>
              <a:rPr sz="1400" b="1" spc="15" dirty="0">
                <a:solidFill>
                  <a:srgbClr val="414159"/>
                </a:solidFill>
                <a:latin typeface="LM Sans 10"/>
                <a:cs typeface="LM Sans 10"/>
                <a:hlinkClick r:id="rId2" action="ppaction://hlinksldjump"/>
              </a:rPr>
              <a:t>ry</a:t>
            </a:r>
            <a:endParaRPr sz="1400">
              <a:latin typeface="LM Sans 10"/>
              <a:cs typeface="LM Sans 1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912215" y="1788102"/>
            <a:ext cx="2783840" cy="5080"/>
            <a:chOff x="912215" y="1788102"/>
            <a:chExt cx="2783840" cy="5080"/>
          </a:xfrm>
        </p:grpSpPr>
        <p:sp>
          <p:nvSpPr>
            <p:cNvPr id="4" name="object 4"/>
            <p:cNvSpPr/>
            <p:nvPr/>
          </p:nvSpPr>
          <p:spPr>
            <a:xfrm>
              <a:off x="912215" y="1788102"/>
              <a:ext cx="2783840" cy="5080"/>
            </a:xfrm>
            <a:custGeom>
              <a:avLst/>
              <a:gdLst/>
              <a:ahLst/>
              <a:cxnLst/>
              <a:rect l="l" t="t" r="r" b="b"/>
              <a:pathLst>
                <a:path w="2783840" h="5080">
                  <a:moveTo>
                    <a:pt x="0" y="5060"/>
                  </a:moveTo>
                  <a:lnTo>
                    <a:pt x="0" y="0"/>
                  </a:lnTo>
                  <a:lnTo>
                    <a:pt x="2783598" y="0"/>
                  </a:lnTo>
                  <a:lnTo>
                    <a:pt x="2783598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2215" y="1788102"/>
              <a:ext cx="347980" cy="5080"/>
            </a:xfrm>
            <a:custGeom>
              <a:avLst/>
              <a:gdLst/>
              <a:ahLst/>
              <a:cxnLst/>
              <a:rect l="l" t="t" r="r" b="b"/>
              <a:pathLst>
                <a:path w="347980" h="5080">
                  <a:moveTo>
                    <a:pt x="0" y="5060"/>
                  </a:moveTo>
                  <a:lnTo>
                    <a:pt x="0" y="0"/>
                  </a:lnTo>
                  <a:lnTo>
                    <a:pt x="347949" y="0"/>
                  </a:lnTo>
                  <a:lnTo>
                    <a:pt x="347949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384429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Standard </a:t>
            </a:r>
            <a:r>
              <a:rPr spc="-5" dirty="0"/>
              <a:t>New </a:t>
            </a:r>
            <a:r>
              <a:rPr spc="-10" dirty="0"/>
              <a:t>Keynesian </a:t>
            </a:r>
            <a:r>
              <a:rPr dirty="0"/>
              <a:t>Model </a:t>
            </a:r>
            <a:r>
              <a:rPr spc="-5" dirty="0"/>
              <a:t>with govt</a:t>
            </a:r>
            <a:r>
              <a:rPr spc="5" dirty="0"/>
              <a:t> </a:t>
            </a:r>
            <a:r>
              <a:rPr dirty="0"/>
              <a:t>expenditure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864235" cy="5080"/>
            </a:xfrm>
            <a:custGeom>
              <a:avLst/>
              <a:gdLst/>
              <a:ahLst/>
              <a:cxnLst/>
              <a:rect l="l" t="t" r="r" b="b"/>
              <a:pathLst>
                <a:path w="864235" h="5079">
                  <a:moveTo>
                    <a:pt x="0" y="5060"/>
                  </a:moveTo>
                  <a:lnTo>
                    <a:pt x="0" y="0"/>
                  </a:lnTo>
                  <a:lnTo>
                    <a:pt x="864011" y="0"/>
                  </a:lnTo>
                  <a:lnTo>
                    <a:pt x="864011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47294" y="499153"/>
            <a:ext cx="12299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The standard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NKPC</a:t>
            </a:r>
            <a:r>
              <a:rPr sz="1000" spc="-3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is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22749" y="3200860"/>
            <a:ext cx="213995" cy="155575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3/16</a:t>
            </a:r>
            <a:endParaRPr sz="700">
              <a:latin typeface="LM Sans 8"/>
              <a:cs typeface="LM Sans 8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1894" y="792055"/>
            <a:ext cx="2543810" cy="444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46530">
              <a:lnSpc>
                <a:spcPct val="100000"/>
              </a:lnSpc>
              <a:spcBef>
                <a:spcPts val="95"/>
              </a:spcBef>
            </a:pPr>
            <a:r>
              <a:rPr sz="1350" i="1" spc="-37" baseline="6172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600" i="1" spc="-25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= </a:t>
            </a:r>
            <a:r>
              <a:rPr sz="1350" i="1" baseline="6172" dirty="0">
                <a:solidFill>
                  <a:srgbClr val="414159"/>
                </a:solidFill>
                <a:latin typeface="Verdana"/>
                <a:cs typeface="Verdana"/>
              </a:rPr>
              <a:t>β</a:t>
            </a:r>
            <a:r>
              <a:rPr sz="1350" baseline="6172" dirty="0">
                <a:solidFill>
                  <a:srgbClr val="414159"/>
                </a:solidFill>
                <a:latin typeface="MathJax_AMS"/>
                <a:cs typeface="MathJax_AMS"/>
              </a:rPr>
              <a:t>E</a:t>
            </a:r>
            <a:r>
              <a:rPr sz="600" i="1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i="1" spc="-7" baseline="6172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spc="-5" dirty="0">
                <a:solidFill>
                  <a:srgbClr val="414159"/>
                </a:solidFill>
                <a:latin typeface="LM Sans 8"/>
                <a:cs typeface="LM Sans 8"/>
              </a:rPr>
              <a:t>+1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+</a:t>
            </a:r>
            <a:r>
              <a:rPr sz="1350" spc="-179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i="1" spc="-127" baseline="6172" dirty="0">
                <a:solidFill>
                  <a:srgbClr val="414159"/>
                </a:solidFill>
                <a:latin typeface="Verdana"/>
                <a:cs typeface="Verdana"/>
              </a:rPr>
              <a:t>λ</a:t>
            </a:r>
            <a:r>
              <a:rPr sz="1350" i="1" spc="-127" baseline="6172" dirty="0">
                <a:solidFill>
                  <a:srgbClr val="414159"/>
                </a:solidFill>
                <a:latin typeface="LM Sans 9"/>
                <a:cs typeface="LM Sans 9"/>
              </a:rPr>
              <a:t>m</a:t>
            </a:r>
            <a:r>
              <a:rPr sz="1350" spc="-127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1350" i="1" spc="-127" baseline="6172" dirty="0">
                <a:solidFill>
                  <a:srgbClr val="414159"/>
                </a:solidFill>
                <a:latin typeface="LM Sans 9"/>
                <a:cs typeface="LM Sans 9"/>
              </a:rPr>
              <a:t>c</a:t>
            </a:r>
            <a:r>
              <a:rPr sz="600" i="1" spc="-8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600">
              <a:latin typeface="LM Sans 8"/>
              <a:cs typeface="LM Sans 8"/>
            </a:endParaRPr>
          </a:p>
          <a:p>
            <a:pPr marL="38100">
              <a:lnSpc>
                <a:spcPct val="100000"/>
              </a:lnSpc>
              <a:spcBef>
                <a:spcPts val="1140"/>
              </a:spcBef>
            </a:pP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here </a:t>
            </a:r>
            <a:r>
              <a:rPr sz="1350" i="1" spc="-157" baseline="6172" dirty="0">
                <a:solidFill>
                  <a:srgbClr val="414159"/>
                </a:solidFill>
                <a:latin typeface="LM Sans 9"/>
                <a:cs typeface="LM Sans 9"/>
              </a:rPr>
              <a:t>m</a:t>
            </a:r>
            <a:r>
              <a:rPr sz="1350" spc="-157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1350" i="1" spc="-157" baseline="6172" dirty="0">
                <a:solidFill>
                  <a:srgbClr val="414159"/>
                </a:solidFill>
                <a:latin typeface="LM Sans 9"/>
                <a:cs typeface="LM Sans 9"/>
              </a:rPr>
              <a:t>c</a:t>
            </a:r>
            <a:r>
              <a:rPr sz="600" i="1" spc="-105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: the real </a:t>
            </a: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marginal</a:t>
            </a:r>
            <a:r>
              <a:rPr sz="1350" spc="-322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cost</a:t>
            </a:r>
            <a:endParaRPr sz="1350" baseline="6172">
              <a:latin typeface="LM Sans 9"/>
              <a:cs typeface="LM Sans 9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85755" y="779406"/>
            <a:ext cx="17526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(1)</a:t>
            </a:r>
            <a:endParaRPr sz="900">
              <a:latin typeface="LM Sans 9"/>
              <a:cs typeface="LM Sans 9"/>
            </a:endParaRPr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384429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Standard </a:t>
            </a:r>
            <a:r>
              <a:rPr spc="-5" dirty="0"/>
              <a:t>New </a:t>
            </a:r>
            <a:r>
              <a:rPr spc="-10" dirty="0"/>
              <a:t>Keynesian </a:t>
            </a:r>
            <a:r>
              <a:rPr dirty="0"/>
              <a:t>Model </a:t>
            </a:r>
            <a:r>
              <a:rPr spc="-5" dirty="0"/>
              <a:t>with govt</a:t>
            </a:r>
            <a:r>
              <a:rPr spc="5" dirty="0"/>
              <a:t> </a:t>
            </a:r>
            <a:r>
              <a:rPr dirty="0"/>
              <a:t>expenditure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864235" cy="5080"/>
            </a:xfrm>
            <a:custGeom>
              <a:avLst/>
              <a:gdLst/>
              <a:ahLst/>
              <a:cxnLst/>
              <a:rect l="l" t="t" r="r" b="b"/>
              <a:pathLst>
                <a:path w="864235" h="5079">
                  <a:moveTo>
                    <a:pt x="0" y="5060"/>
                  </a:moveTo>
                  <a:lnTo>
                    <a:pt x="0" y="0"/>
                  </a:lnTo>
                  <a:lnTo>
                    <a:pt x="864011" y="0"/>
                  </a:lnTo>
                  <a:lnTo>
                    <a:pt x="864011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47294" y="499153"/>
            <a:ext cx="12299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The standard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NKPC</a:t>
            </a:r>
            <a:r>
              <a:rPr sz="1000" spc="-3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is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1894" y="792055"/>
            <a:ext cx="254381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46530">
              <a:lnSpc>
                <a:spcPct val="100000"/>
              </a:lnSpc>
              <a:spcBef>
                <a:spcPts val="95"/>
              </a:spcBef>
            </a:pPr>
            <a:r>
              <a:rPr sz="1350" i="1" spc="-37" baseline="6172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600" i="1" spc="-25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= </a:t>
            </a:r>
            <a:r>
              <a:rPr sz="1350" i="1" baseline="6172" dirty="0">
                <a:solidFill>
                  <a:srgbClr val="414159"/>
                </a:solidFill>
                <a:latin typeface="Verdana"/>
                <a:cs typeface="Verdana"/>
              </a:rPr>
              <a:t>β</a:t>
            </a:r>
            <a:r>
              <a:rPr sz="1350" baseline="6172" dirty="0">
                <a:solidFill>
                  <a:srgbClr val="414159"/>
                </a:solidFill>
                <a:latin typeface="MathJax_AMS"/>
                <a:cs typeface="MathJax_AMS"/>
              </a:rPr>
              <a:t>E</a:t>
            </a:r>
            <a:r>
              <a:rPr sz="600" i="1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i="1" spc="-7" baseline="6172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spc="-5" dirty="0">
                <a:solidFill>
                  <a:srgbClr val="414159"/>
                </a:solidFill>
                <a:latin typeface="LM Sans 8"/>
                <a:cs typeface="LM Sans 8"/>
              </a:rPr>
              <a:t>+1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+</a:t>
            </a:r>
            <a:r>
              <a:rPr sz="1350" spc="-179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i="1" spc="-127" baseline="6172" dirty="0">
                <a:solidFill>
                  <a:srgbClr val="414159"/>
                </a:solidFill>
                <a:latin typeface="Verdana"/>
                <a:cs typeface="Verdana"/>
              </a:rPr>
              <a:t>λ</a:t>
            </a:r>
            <a:r>
              <a:rPr sz="1350" i="1" spc="-127" baseline="6172" dirty="0">
                <a:solidFill>
                  <a:srgbClr val="414159"/>
                </a:solidFill>
                <a:latin typeface="LM Sans 9"/>
                <a:cs typeface="LM Sans 9"/>
              </a:rPr>
              <a:t>m</a:t>
            </a:r>
            <a:r>
              <a:rPr sz="1350" spc="-127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1350" i="1" spc="-127" baseline="6172" dirty="0">
                <a:solidFill>
                  <a:srgbClr val="414159"/>
                </a:solidFill>
                <a:latin typeface="LM Sans 9"/>
                <a:cs typeface="LM Sans 9"/>
              </a:rPr>
              <a:t>c</a:t>
            </a:r>
            <a:r>
              <a:rPr sz="600" i="1" spc="-8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600">
              <a:latin typeface="LM Sans 8"/>
              <a:cs typeface="LM Sans 8"/>
            </a:endParaRPr>
          </a:p>
          <a:p>
            <a:pPr marL="38100">
              <a:lnSpc>
                <a:spcPct val="100000"/>
              </a:lnSpc>
              <a:spcBef>
                <a:spcPts val="1140"/>
              </a:spcBef>
            </a:pP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here </a:t>
            </a:r>
            <a:r>
              <a:rPr sz="1350" i="1" spc="-157" baseline="6172" dirty="0">
                <a:solidFill>
                  <a:srgbClr val="414159"/>
                </a:solidFill>
                <a:latin typeface="LM Sans 9"/>
                <a:cs typeface="LM Sans 9"/>
              </a:rPr>
              <a:t>m</a:t>
            </a:r>
            <a:r>
              <a:rPr sz="1350" spc="-157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1350" i="1" spc="-157" baseline="6172" dirty="0">
                <a:solidFill>
                  <a:srgbClr val="414159"/>
                </a:solidFill>
                <a:latin typeface="LM Sans 9"/>
                <a:cs typeface="LM Sans 9"/>
              </a:rPr>
              <a:t>c</a:t>
            </a:r>
            <a:r>
              <a:rPr sz="600" i="1" spc="-105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: the real </a:t>
            </a: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marginal</a:t>
            </a:r>
            <a:r>
              <a:rPr sz="1350" spc="-322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cost</a:t>
            </a:r>
            <a:endParaRPr sz="1350" baseline="6172">
              <a:latin typeface="LM Sans 9"/>
              <a:cs typeface="LM Sans 9"/>
            </a:endParaRPr>
          </a:p>
          <a:p>
            <a:pPr marL="38100">
              <a:lnSpc>
                <a:spcPct val="100000"/>
              </a:lnSpc>
              <a:spcBef>
                <a:spcPts val="780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labor supply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and demand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conditions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are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85755" y="779406"/>
            <a:ext cx="17526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(1)</a:t>
            </a:r>
            <a:endParaRPr sz="900">
              <a:latin typeface="LM Sans 9"/>
              <a:cs typeface="LM Sans 9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382204" y="1730933"/>
            <a:ext cx="315595" cy="0"/>
          </a:xfrm>
          <a:custGeom>
            <a:avLst/>
            <a:gdLst/>
            <a:ahLst/>
            <a:cxnLst/>
            <a:rect l="l" t="t" r="r" b="b"/>
            <a:pathLst>
              <a:path w="315594">
                <a:moveTo>
                  <a:pt x="0" y="0"/>
                </a:moveTo>
                <a:lnTo>
                  <a:pt x="315048" y="0"/>
                </a:lnTo>
              </a:path>
            </a:pathLst>
          </a:custGeom>
          <a:ln w="5054">
            <a:solidFill>
              <a:srgbClr val="4141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348714" y="1722711"/>
            <a:ext cx="69532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552450" algn="l"/>
              </a:tabLst>
            </a:pPr>
            <a:r>
              <a:rPr sz="1350" i="1" spc="30" baseline="6172" dirty="0">
                <a:solidFill>
                  <a:srgbClr val="414159"/>
                </a:solidFill>
                <a:latin typeface="LM Sans 9"/>
                <a:cs typeface="LM Sans 9"/>
              </a:rPr>
              <a:t>u</a:t>
            </a:r>
            <a:r>
              <a:rPr sz="900" i="1" spc="30" baseline="32407" dirty="0">
                <a:solidFill>
                  <a:srgbClr val="414159"/>
                </a:solidFill>
                <a:latin typeface="Klaudia"/>
                <a:cs typeface="Klaudia"/>
              </a:rPr>
              <a:t>j</a:t>
            </a:r>
            <a:r>
              <a:rPr sz="1350" spc="30" baseline="6172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1350" i="1" spc="30" baseline="6172" dirty="0">
                <a:solidFill>
                  <a:srgbClr val="414159"/>
                </a:solidFill>
                <a:latin typeface="LM Sans 9"/>
                <a:cs typeface="LM Sans 9"/>
              </a:rPr>
              <a:t>C</a:t>
            </a:r>
            <a:r>
              <a:rPr sz="600" i="1" spc="20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-12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)	</a:t>
            </a:r>
            <a:r>
              <a:rPr sz="1350" i="1" spc="-7" baseline="6172" dirty="0">
                <a:solidFill>
                  <a:srgbClr val="414159"/>
                </a:solidFill>
                <a:latin typeface="LM Sans 9"/>
                <a:cs typeface="LM Sans 9"/>
              </a:rPr>
              <a:t>P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600">
              <a:latin typeface="LM Sans 8"/>
              <a:cs typeface="LM Sans 8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322749" y="3200860"/>
            <a:ext cx="213995" cy="155575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3/16</a:t>
            </a:r>
            <a:endParaRPr sz="700">
              <a:latin typeface="LM Sans 8"/>
              <a:cs typeface="LM Sans 8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968104" y="1683441"/>
            <a:ext cx="54610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600">
              <a:latin typeface="LM Sans 8"/>
              <a:cs typeface="LM Sans 8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10894" y="1632834"/>
            <a:ext cx="227266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95"/>
              </a:spcBef>
              <a:tabLst>
                <a:tab pos="1425575" algn="l"/>
              </a:tabLst>
            </a:pPr>
            <a:r>
              <a:rPr sz="900" i="1" spc="-5" dirty="0">
                <a:solidFill>
                  <a:srgbClr val="414159"/>
                </a:solidFill>
                <a:latin typeface="LM Sans 9"/>
                <a:cs typeface="LM Sans 9"/>
              </a:rPr>
              <a:t>supply:  </a:t>
            </a:r>
            <a:r>
              <a:rPr sz="1350" i="1" spc="44" baseline="37037" dirty="0">
                <a:solidFill>
                  <a:srgbClr val="414159"/>
                </a:solidFill>
                <a:latin typeface="LM Sans 9"/>
                <a:cs typeface="LM Sans 9"/>
              </a:rPr>
              <a:t>v</a:t>
            </a:r>
            <a:r>
              <a:rPr sz="900" i="1" spc="44" baseline="87962" dirty="0">
                <a:solidFill>
                  <a:srgbClr val="414159"/>
                </a:solidFill>
                <a:latin typeface="Klaudia"/>
                <a:cs typeface="Klaudia"/>
              </a:rPr>
              <a:t>j</a:t>
            </a:r>
            <a:r>
              <a:rPr sz="1350" spc="44" baseline="37037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1350" i="1" spc="44" baseline="37037" dirty="0">
                <a:solidFill>
                  <a:srgbClr val="414159"/>
                </a:solidFill>
                <a:latin typeface="LM Sans 9"/>
                <a:cs typeface="LM Sans 9"/>
              </a:rPr>
              <a:t>H</a:t>
            </a:r>
            <a:r>
              <a:rPr sz="900" i="1" spc="44" baseline="46296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37037" dirty="0">
                <a:solidFill>
                  <a:srgbClr val="414159"/>
                </a:solidFill>
                <a:latin typeface="LM Sans 9"/>
                <a:cs typeface="LM Sans 9"/>
              </a:rPr>
              <a:t>)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=</a:t>
            </a:r>
            <a:r>
              <a:rPr sz="900" spc="-7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i="1" u="sng" spc="-7" baseline="37037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W</a:t>
            </a:r>
            <a:r>
              <a:rPr sz="900" i="1" u="sng" spc="-7" baseline="46296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8"/>
                <a:cs typeface="LM Sans 8"/>
              </a:rPr>
              <a:t>t</a:t>
            </a:r>
            <a:r>
              <a:rPr sz="900" i="1" spc="7" baseline="46296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900" i="1" spc="-75" dirty="0">
                <a:solidFill>
                  <a:srgbClr val="414159"/>
                </a:solidFill>
                <a:latin typeface="Verdana"/>
                <a:cs typeface="Verdana"/>
              </a:rPr>
              <a:t>,	</a:t>
            </a:r>
            <a:r>
              <a:rPr sz="900" i="1" spc="-10" dirty="0">
                <a:solidFill>
                  <a:srgbClr val="414159"/>
                </a:solidFill>
                <a:latin typeface="LM Sans 9"/>
                <a:cs typeface="LM Sans 9"/>
              </a:rPr>
              <a:t>demand: </a:t>
            </a:r>
            <a:r>
              <a:rPr sz="900" i="1" spc="-5" dirty="0">
                <a:solidFill>
                  <a:srgbClr val="414159"/>
                </a:solidFill>
                <a:latin typeface="LM Sans 9"/>
                <a:cs typeface="LM Sans 9"/>
              </a:rPr>
              <a:t>MC</a:t>
            </a:r>
            <a:r>
              <a:rPr sz="900" i="1" spc="3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i="1" spc="-40" dirty="0">
                <a:solidFill>
                  <a:srgbClr val="414159"/>
                </a:solidFill>
                <a:latin typeface="DejaVu Sans"/>
                <a:cs typeface="DejaVu Sans"/>
              </a:rPr>
              <a:t>≡</a:t>
            </a:r>
            <a:endParaRPr sz="900">
              <a:latin typeface="DejaVu Sans"/>
              <a:cs typeface="DejaVu San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180359" y="1559186"/>
            <a:ext cx="27305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u="sng" spc="-5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Times New Roman"/>
                <a:cs typeface="Times New Roman"/>
              </a:rPr>
              <a:t>    </a:t>
            </a:r>
            <a:r>
              <a:rPr sz="900" u="sng" spc="-50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900" i="1" u="sng" spc="-5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W</a:t>
            </a:r>
            <a:endParaRPr sz="900">
              <a:latin typeface="LM Sans 9"/>
              <a:cs typeface="LM Sans 9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427882" y="1609793"/>
            <a:ext cx="20383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89865" algn="l"/>
              </a:tabLst>
            </a:pPr>
            <a:r>
              <a:rPr sz="600" i="1" u="sng" spc="-5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8"/>
                <a:cs typeface="LM Sans 8"/>
              </a:rPr>
              <a:t>t	</a:t>
            </a:r>
            <a:endParaRPr sz="600">
              <a:latin typeface="LM Sans 8"/>
              <a:cs typeface="LM Sans 8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154959" y="1722711"/>
            <a:ext cx="50165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350" i="1" spc="-7" baseline="6172" dirty="0">
                <a:solidFill>
                  <a:srgbClr val="414159"/>
                </a:solidFill>
                <a:latin typeface="LM Sans 9"/>
                <a:cs typeface="LM Sans 9"/>
              </a:rPr>
              <a:t>P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-13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i="1" spc="-7" baseline="6172" dirty="0">
                <a:solidFill>
                  <a:srgbClr val="414159"/>
                </a:solidFill>
                <a:latin typeface="LM Sans 9"/>
                <a:cs typeface="LM Sans 9"/>
              </a:rPr>
              <a:t>f</a:t>
            </a:r>
            <a:r>
              <a:rPr sz="1350" i="1" spc="-209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i="1" spc="22" baseline="32407" dirty="0">
                <a:solidFill>
                  <a:srgbClr val="414159"/>
                </a:solidFill>
                <a:latin typeface="Klaudia"/>
                <a:cs typeface="Klaudia"/>
              </a:rPr>
              <a:t>j</a:t>
            </a:r>
            <a:r>
              <a:rPr sz="1350" spc="22" baseline="6172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1350" i="1" spc="22" baseline="6172" dirty="0">
                <a:solidFill>
                  <a:srgbClr val="414159"/>
                </a:solidFill>
                <a:latin typeface="LM Sans 9"/>
                <a:cs typeface="LM Sans 9"/>
              </a:rPr>
              <a:t>H</a:t>
            </a:r>
            <a:r>
              <a:rPr sz="600" i="1" spc="1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-12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)</a:t>
            </a:r>
            <a:endParaRPr sz="1350" baseline="6172">
              <a:latin typeface="LM Sans 9"/>
              <a:cs typeface="LM Sans 9"/>
            </a:endParaRPr>
          </a:p>
        </p:txBody>
      </p:sp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010" y="64615"/>
            <a:ext cx="384429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Standard </a:t>
            </a:r>
            <a:r>
              <a:rPr spc="-5" dirty="0"/>
              <a:t>New </a:t>
            </a:r>
            <a:r>
              <a:rPr spc="-10" dirty="0"/>
              <a:t>Keynesian </a:t>
            </a:r>
            <a:r>
              <a:rPr dirty="0"/>
              <a:t>Model </a:t>
            </a:r>
            <a:r>
              <a:rPr spc="-5" dirty="0"/>
              <a:t>with govt</a:t>
            </a:r>
            <a:r>
              <a:rPr spc="5" dirty="0"/>
              <a:t> </a:t>
            </a:r>
            <a:r>
              <a:rPr dirty="0"/>
              <a:t>expenditure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52863"/>
            <a:ext cx="4608195" cy="5080"/>
            <a:chOff x="0" y="352863"/>
            <a:chExt cx="4608195" cy="5080"/>
          </a:xfrm>
        </p:grpSpPr>
        <p:sp>
          <p:nvSpPr>
            <p:cNvPr id="4" name="object 4"/>
            <p:cNvSpPr/>
            <p:nvPr/>
          </p:nvSpPr>
          <p:spPr>
            <a:xfrm>
              <a:off x="0" y="355396"/>
              <a:ext cx="4608195" cy="0"/>
            </a:xfrm>
            <a:custGeom>
              <a:avLst/>
              <a:gdLst/>
              <a:ahLst/>
              <a:cxnLst/>
              <a:rect l="l" t="t" r="r" b="b"/>
              <a:pathLst>
                <a:path w="4608195">
                  <a:moveTo>
                    <a:pt x="0" y="0"/>
                  </a:moveTo>
                  <a:lnTo>
                    <a:pt x="4608004" y="0"/>
                  </a:lnTo>
                </a:path>
              </a:pathLst>
            </a:custGeom>
            <a:ln w="5054">
              <a:solidFill>
                <a:srgbClr val="D5C5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52863"/>
              <a:ext cx="4608195" cy="5080"/>
            </a:xfrm>
            <a:custGeom>
              <a:avLst/>
              <a:gdLst/>
              <a:ahLst/>
              <a:cxnLst/>
              <a:rect l="l" t="t" r="r" b="b"/>
              <a:pathLst>
                <a:path w="4608195" h="5079">
                  <a:moveTo>
                    <a:pt x="0" y="5060"/>
                  </a:moveTo>
                  <a:lnTo>
                    <a:pt x="0" y="0"/>
                  </a:lnTo>
                  <a:lnTo>
                    <a:pt x="4608055" y="0"/>
                  </a:lnTo>
                  <a:lnTo>
                    <a:pt x="4608055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D5C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52863"/>
              <a:ext cx="864235" cy="5080"/>
            </a:xfrm>
            <a:custGeom>
              <a:avLst/>
              <a:gdLst/>
              <a:ahLst/>
              <a:cxnLst/>
              <a:rect l="l" t="t" r="r" b="b"/>
              <a:pathLst>
                <a:path w="864235" h="5079">
                  <a:moveTo>
                    <a:pt x="0" y="5060"/>
                  </a:moveTo>
                  <a:lnTo>
                    <a:pt x="0" y="0"/>
                  </a:lnTo>
                  <a:lnTo>
                    <a:pt x="864011" y="0"/>
                  </a:lnTo>
                  <a:lnTo>
                    <a:pt x="864011" y="5060"/>
                  </a:lnTo>
                  <a:lnTo>
                    <a:pt x="0" y="5060"/>
                  </a:lnTo>
                  <a:close/>
                </a:path>
              </a:pathLst>
            </a:custGeom>
            <a:solidFill>
              <a:srgbClr val="7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47294" y="499153"/>
            <a:ext cx="12299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The standard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NKPC</a:t>
            </a:r>
            <a:r>
              <a:rPr sz="1000" spc="-3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is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1894" y="792055"/>
            <a:ext cx="254381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46530">
              <a:lnSpc>
                <a:spcPct val="100000"/>
              </a:lnSpc>
              <a:spcBef>
                <a:spcPts val="95"/>
              </a:spcBef>
            </a:pPr>
            <a:r>
              <a:rPr sz="1350" i="1" spc="-37" baseline="6172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600" i="1" spc="-25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= </a:t>
            </a:r>
            <a:r>
              <a:rPr sz="1350" i="1" baseline="6172" dirty="0">
                <a:solidFill>
                  <a:srgbClr val="414159"/>
                </a:solidFill>
                <a:latin typeface="Verdana"/>
                <a:cs typeface="Verdana"/>
              </a:rPr>
              <a:t>β</a:t>
            </a:r>
            <a:r>
              <a:rPr sz="1350" baseline="6172" dirty="0">
                <a:solidFill>
                  <a:srgbClr val="414159"/>
                </a:solidFill>
                <a:latin typeface="MathJax_AMS"/>
                <a:cs typeface="MathJax_AMS"/>
              </a:rPr>
              <a:t>E</a:t>
            </a:r>
            <a:r>
              <a:rPr sz="600" i="1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i="1" spc="-7" baseline="6172" dirty="0">
                <a:solidFill>
                  <a:srgbClr val="414159"/>
                </a:solidFill>
                <a:latin typeface="Verdana"/>
                <a:cs typeface="Verdana"/>
              </a:rPr>
              <a:t>π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spc="-5" dirty="0">
                <a:solidFill>
                  <a:srgbClr val="414159"/>
                </a:solidFill>
                <a:latin typeface="LM Sans 8"/>
                <a:cs typeface="LM Sans 8"/>
              </a:rPr>
              <a:t>+1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+</a:t>
            </a:r>
            <a:r>
              <a:rPr sz="1350" spc="-179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i="1" spc="-127" baseline="6172" dirty="0">
                <a:solidFill>
                  <a:srgbClr val="414159"/>
                </a:solidFill>
                <a:latin typeface="Verdana"/>
                <a:cs typeface="Verdana"/>
              </a:rPr>
              <a:t>λ</a:t>
            </a:r>
            <a:r>
              <a:rPr sz="1350" i="1" spc="-127" baseline="6172" dirty="0">
                <a:solidFill>
                  <a:srgbClr val="414159"/>
                </a:solidFill>
                <a:latin typeface="LM Sans 9"/>
                <a:cs typeface="LM Sans 9"/>
              </a:rPr>
              <a:t>m</a:t>
            </a:r>
            <a:r>
              <a:rPr sz="1350" spc="-127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1350" i="1" spc="-127" baseline="6172" dirty="0">
                <a:solidFill>
                  <a:srgbClr val="414159"/>
                </a:solidFill>
                <a:latin typeface="LM Sans 9"/>
                <a:cs typeface="LM Sans 9"/>
              </a:rPr>
              <a:t>c</a:t>
            </a:r>
            <a:r>
              <a:rPr sz="600" i="1" spc="-8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600">
              <a:latin typeface="LM Sans 8"/>
              <a:cs typeface="LM Sans 8"/>
            </a:endParaRPr>
          </a:p>
          <a:p>
            <a:pPr marL="38100">
              <a:lnSpc>
                <a:spcPct val="100000"/>
              </a:lnSpc>
              <a:spcBef>
                <a:spcPts val="1140"/>
              </a:spcBef>
            </a:pP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here </a:t>
            </a:r>
            <a:r>
              <a:rPr sz="1350" i="1" spc="-157" baseline="6172" dirty="0">
                <a:solidFill>
                  <a:srgbClr val="414159"/>
                </a:solidFill>
                <a:latin typeface="LM Sans 9"/>
                <a:cs typeface="LM Sans 9"/>
              </a:rPr>
              <a:t>m</a:t>
            </a:r>
            <a:r>
              <a:rPr sz="1350" spc="-157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1350" i="1" spc="-157" baseline="6172" dirty="0">
                <a:solidFill>
                  <a:srgbClr val="414159"/>
                </a:solidFill>
                <a:latin typeface="LM Sans 9"/>
                <a:cs typeface="LM Sans 9"/>
              </a:rPr>
              <a:t>c</a:t>
            </a:r>
            <a:r>
              <a:rPr sz="600" i="1" spc="-105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: the real </a:t>
            </a: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marginal</a:t>
            </a:r>
            <a:r>
              <a:rPr sz="1350" spc="-322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spc="-15" baseline="6172" dirty="0">
                <a:solidFill>
                  <a:srgbClr val="414159"/>
                </a:solidFill>
                <a:latin typeface="LM Sans 9"/>
                <a:cs typeface="LM Sans 9"/>
              </a:rPr>
              <a:t>cost</a:t>
            </a:r>
            <a:endParaRPr sz="1350" baseline="6172">
              <a:latin typeface="LM Sans 9"/>
              <a:cs typeface="LM Sans 9"/>
            </a:endParaRPr>
          </a:p>
          <a:p>
            <a:pPr marL="38100">
              <a:lnSpc>
                <a:spcPct val="100000"/>
              </a:lnSpc>
              <a:spcBef>
                <a:spcPts val="780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The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labor supply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and demand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conditions</a:t>
            </a:r>
            <a:r>
              <a:rPr sz="1000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5" dirty="0">
                <a:solidFill>
                  <a:srgbClr val="414159"/>
                </a:solidFill>
                <a:latin typeface="LM Sans 10"/>
                <a:cs typeface="LM Sans 10"/>
              </a:rPr>
              <a:t>are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85755" y="779406"/>
            <a:ext cx="17526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(1)</a:t>
            </a:r>
            <a:endParaRPr sz="900">
              <a:latin typeface="LM Sans 9"/>
              <a:cs typeface="LM Sans 9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382204" y="1730933"/>
            <a:ext cx="315595" cy="0"/>
          </a:xfrm>
          <a:custGeom>
            <a:avLst/>
            <a:gdLst/>
            <a:ahLst/>
            <a:cxnLst/>
            <a:rect l="l" t="t" r="r" b="b"/>
            <a:pathLst>
              <a:path w="315594">
                <a:moveTo>
                  <a:pt x="0" y="0"/>
                </a:moveTo>
                <a:lnTo>
                  <a:pt x="315048" y="0"/>
                </a:lnTo>
              </a:path>
            </a:pathLst>
          </a:custGeom>
          <a:ln w="5054">
            <a:solidFill>
              <a:srgbClr val="4141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968104" y="1683441"/>
            <a:ext cx="54610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endParaRPr sz="600">
              <a:latin typeface="LM Sans 8"/>
              <a:cs typeface="LM Sans 8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10894" y="1632834"/>
            <a:ext cx="227266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95"/>
              </a:spcBef>
              <a:tabLst>
                <a:tab pos="1425575" algn="l"/>
              </a:tabLst>
            </a:pPr>
            <a:r>
              <a:rPr sz="900" i="1" spc="-5" dirty="0">
                <a:solidFill>
                  <a:srgbClr val="414159"/>
                </a:solidFill>
                <a:latin typeface="LM Sans 9"/>
                <a:cs typeface="LM Sans 9"/>
              </a:rPr>
              <a:t>supply:  </a:t>
            </a:r>
            <a:r>
              <a:rPr sz="1350" i="1" spc="44" baseline="37037" dirty="0">
                <a:solidFill>
                  <a:srgbClr val="414159"/>
                </a:solidFill>
                <a:latin typeface="LM Sans 9"/>
                <a:cs typeface="LM Sans 9"/>
              </a:rPr>
              <a:t>v</a:t>
            </a:r>
            <a:r>
              <a:rPr sz="900" i="1" spc="44" baseline="87962" dirty="0">
                <a:solidFill>
                  <a:srgbClr val="414159"/>
                </a:solidFill>
                <a:latin typeface="Klaudia"/>
                <a:cs typeface="Klaudia"/>
              </a:rPr>
              <a:t>j</a:t>
            </a:r>
            <a:r>
              <a:rPr sz="1350" spc="44" baseline="37037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1350" i="1" spc="44" baseline="37037" dirty="0">
                <a:solidFill>
                  <a:srgbClr val="414159"/>
                </a:solidFill>
                <a:latin typeface="LM Sans 9"/>
                <a:cs typeface="LM Sans 9"/>
              </a:rPr>
              <a:t>H</a:t>
            </a:r>
            <a:r>
              <a:rPr sz="900" i="1" spc="44" baseline="46296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37037" dirty="0">
                <a:solidFill>
                  <a:srgbClr val="414159"/>
                </a:solidFill>
                <a:latin typeface="LM Sans 9"/>
                <a:cs typeface="LM Sans 9"/>
              </a:rPr>
              <a:t>)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=</a:t>
            </a:r>
            <a:r>
              <a:rPr sz="900" spc="-7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1350" i="1" u="sng" spc="-7" baseline="37037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W</a:t>
            </a:r>
            <a:r>
              <a:rPr sz="900" i="1" u="sng" spc="-7" baseline="46296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8"/>
                <a:cs typeface="LM Sans 8"/>
              </a:rPr>
              <a:t>t</a:t>
            </a:r>
            <a:r>
              <a:rPr sz="900" i="1" spc="7" baseline="46296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900" i="1" spc="-75" dirty="0">
                <a:solidFill>
                  <a:srgbClr val="414159"/>
                </a:solidFill>
                <a:latin typeface="Verdana"/>
                <a:cs typeface="Verdana"/>
              </a:rPr>
              <a:t>,	</a:t>
            </a:r>
            <a:r>
              <a:rPr sz="900" i="1" spc="-10" dirty="0">
                <a:solidFill>
                  <a:srgbClr val="414159"/>
                </a:solidFill>
                <a:latin typeface="LM Sans 9"/>
                <a:cs typeface="LM Sans 9"/>
              </a:rPr>
              <a:t>demand: </a:t>
            </a:r>
            <a:r>
              <a:rPr sz="900" i="1" spc="-5" dirty="0">
                <a:solidFill>
                  <a:srgbClr val="414159"/>
                </a:solidFill>
                <a:latin typeface="LM Sans 9"/>
                <a:cs typeface="LM Sans 9"/>
              </a:rPr>
              <a:t>MC</a:t>
            </a:r>
            <a:r>
              <a:rPr sz="900" i="1" spc="3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i="1" spc="-40" dirty="0">
                <a:solidFill>
                  <a:srgbClr val="414159"/>
                </a:solidFill>
                <a:latin typeface="DejaVu Sans"/>
                <a:cs typeface="DejaVu Sans"/>
              </a:rPr>
              <a:t>≡</a:t>
            </a:r>
            <a:endParaRPr sz="900">
              <a:latin typeface="DejaVu Sans"/>
              <a:cs typeface="DejaVu San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180359" y="1559186"/>
            <a:ext cx="27305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u="sng" spc="-5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Times New Roman"/>
                <a:cs typeface="Times New Roman"/>
              </a:rPr>
              <a:t>    </a:t>
            </a:r>
            <a:r>
              <a:rPr sz="900" u="sng" spc="-50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900" i="1" u="sng" spc="-5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9"/>
                <a:cs typeface="LM Sans 9"/>
              </a:rPr>
              <a:t>W</a:t>
            </a:r>
            <a:endParaRPr sz="900">
              <a:latin typeface="LM Sans 9"/>
              <a:cs typeface="LM Sans 9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27882" y="1609793"/>
            <a:ext cx="20383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89865" algn="l"/>
              </a:tabLst>
            </a:pPr>
            <a:r>
              <a:rPr sz="600" i="1" u="sng" spc="-5" dirty="0">
                <a:solidFill>
                  <a:srgbClr val="414159"/>
                </a:solidFill>
                <a:uFill>
                  <a:solidFill>
                    <a:srgbClr val="414159"/>
                  </a:solidFill>
                </a:uFill>
                <a:latin typeface="LM Sans 8"/>
                <a:cs typeface="LM Sans 8"/>
              </a:rPr>
              <a:t>t	</a:t>
            </a:r>
            <a:endParaRPr sz="600">
              <a:latin typeface="LM Sans 8"/>
              <a:cs typeface="LM Sans 8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336014" y="1722711"/>
            <a:ext cx="233362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  <a:tabLst>
                <a:tab pos="565150" algn="l"/>
                <a:tab pos="1856739" algn="l"/>
              </a:tabLst>
            </a:pPr>
            <a:r>
              <a:rPr sz="1350" i="1" spc="30" baseline="6172" dirty="0">
                <a:solidFill>
                  <a:srgbClr val="414159"/>
                </a:solidFill>
                <a:latin typeface="LM Sans 9"/>
                <a:cs typeface="LM Sans 9"/>
              </a:rPr>
              <a:t>u</a:t>
            </a:r>
            <a:r>
              <a:rPr sz="900" i="1" spc="30" baseline="32407" dirty="0">
                <a:solidFill>
                  <a:srgbClr val="414159"/>
                </a:solidFill>
                <a:latin typeface="Klaudia"/>
                <a:cs typeface="Klaudia"/>
              </a:rPr>
              <a:t>j</a:t>
            </a:r>
            <a:r>
              <a:rPr sz="1350" spc="30" baseline="6172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1350" i="1" spc="30" baseline="6172" dirty="0">
                <a:solidFill>
                  <a:srgbClr val="414159"/>
                </a:solidFill>
                <a:latin typeface="LM Sans 9"/>
                <a:cs typeface="LM Sans 9"/>
              </a:rPr>
              <a:t>C</a:t>
            </a:r>
            <a:r>
              <a:rPr sz="600" i="1" spc="20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-12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)	</a:t>
            </a:r>
            <a:r>
              <a:rPr sz="1350" i="1" spc="-7" baseline="6172" dirty="0">
                <a:solidFill>
                  <a:srgbClr val="414159"/>
                </a:solidFill>
                <a:latin typeface="LM Sans 9"/>
                <a:cs typeface="LM Sans 9"/>
              </a:rPr>
              <a:t>P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	</a:t>
            </a:r>
            <a:r>
              <a:rPr sz="1350" i="1" spc="-7" baseline="6172" dirty="0">
                <a:solidFill>
                  <a:srgbClr val="414159"/>
                </a:solidFill>
                <a:latin typeface="LM Sans 9"/>
                <a:cs typeface="LM Sans 9"/>
              </a:rPr>
              <a:t>P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-13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i="1" spc="-7" baseline="6172" dirty="0">
                <a:solidFill>
                  <a:srgbClr val="414159"/>
                </a:solidFill>
                <a:latin typeface="LM Sans 9"/>
                <a:cs typeface="LM Sans 9"/>
              </a:rPr>
              <a:t>f</a:t>
            </a:r>
            <a:r>
              <a:rPr sz="1350" i="1" spc="-195" baseline="6172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i="1" spc="22" baseline="32407" dirty="0">
                <a:solidFill>
                  <a:srgbClr val="414159"/>
                </a:solidFill>
                <a:latin typeface="Klaudia"/>
                <a:cs typeface="Klaudia"/>
              </a:rPr>
              <a:t>j</a:t>
            </a:r>
            <a:r>
              <a:rPr sz="1350" spc="22" baseline="6172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1350" i="1" spc="22" baseline="6172" dirty="0">
                <a:solidFill>
                  <a:srgbClr val="414159"/>
                </a:solidFill>
                <a:latin typeface="LM Sans 9"/>
                <a:cs typeface="LM Sans 9"/>
              </a:rPr>
              <a:t>H</a:t>
            </a:r>
            <a:r>
              <a:rPr sz="600" i="1" spc="1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-13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)</a:t>
            </a:r>
            <a:endParaRPr sz="1350" baseline="6172">
              <a:latin typeface="LM Sans 9"/>
              <a:cs typeface="LM Sans 9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21894" y="2004242"/>
            <a:ext cx="36252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Given </a:t>
            </a: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C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+ </a:t>
            </a: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G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= </a:t>
            </a: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Y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and </a:t>
            </a: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Y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= </a:t>
            </a: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f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(</a:t>
            </a:r>
            <a:r>
              <a:rPr sz="1000" i="1" spc="-5" dirty="0">
                <a:solidFill>
                  <a:srgbClr val="414159"/>
                </a:solidFill>
                <a:latin typeface="LM Sans 10"/>
                <a:cs typeface="LM Sans 10"/>
              </a:rPr>
              <a:t>H</a:t>
            </a:r>
            <a:r>
              <a:rPr sz="1050" i="1" spc="-7" baseline="-11904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), then the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real marginal </a:t>
            </a:r>
            <a:r>
              <a:rPr sz="1000" spc="-5" dirty="0">
                <a:solidFill>
                  <a:srgbClr val="414159"/>
                </a:solidFill>
                <a:latin typeface="LM Sans 10"/>
                <a:cs typeface="LM Sans 10"/>
              </a:rPr>
              <a:t>cost</a:t>
            </a:r>
            <a:r>
              <a:rPr sz="1000" spc="-135" dirty="0">
                <a:solidFill>
                  <a:srgbClr val="414159"/>
                </a:solidFill>
                <a:latin typeface="LM Sans 10"/>
                <a:cs typeface="LM Sans 10"/>
              </a:rPr>
              <a:t> </a:t>
            </a:r>
            <a:r>
              <a:rPr sz="1000" spc="-10" dirty="0">
                <a:solidFill>
                  <a:srgbClr val="414159"/>
                </a:solidFill>
                <a:latin typeface="LM Sans 10"/>
                <a:cs typeface="LM Sans 10"/>
              </a:rPr>
              <a:t>is</a:t>
            </a:r>
            <a:endParaRPr sz="1000">
              <a:latin typeface="LM Sans 10"/>
              <a:cs typeface="LM Sans 1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97190" y="2346574"/>
            <a:ext cx="41783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350" i="1" spc="-7" baseline="6172" dirty="0">
                <a:solidFill>
                  <a:srgbClr val="414159"/>
                </a:solidFill>
                <a:latin typeface="LM Sans 9"/>
                <a:cs typeface="LM Sans 9"/>
              </a:rPr>
              <a:t>MC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80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=</a:t>
            </a:r>
            <a:endParaRPr sz="1350" baseline="6172">
              <a:latin typeface="LM Sans 9"/>
              <a:cs typeface="LM Sans 9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624583" y="2432024"/>
            <a:ext cx="571500" cy="0"/>
          </a:xfrm>
          <a:custGeom>
            <a:avLst/>
            <a:gdLst/>
            <a:ahLst/>
            <a:cxnLst/>
            <a:rect l="l" t="t" r="r" b="b"/>
            <a:pathLst>
              <a:path w="571500">
                <a:moveTo>
                  <a:pt x="0" y="0"/>
                </a:moveTo>
                <a:lnTo>
                  <a:pt x="571360" y="0"/>
                </a:lnTo>
              </a:path>
            </a:pathLst>
          </a:custGeom>
          <a:ln w="5054">
            <a:solidFill>
              <a:srgbClr val="4141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586483" y="2256692"/>
            <a:ext cx="647700" cy="32956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15"/>
              </a:spcBef>
            </a:pPr>
            <a:r>
              <a:rPr sz="1350" i="1" spc="-82" baseline="6172" dirty="0">
                <a:solidFill>
                  <a:srgbClr val="414159"/>
                </a:solidFill>
                <a:latin typeface="LM Sans 9"/>
                <a:cs typeface="LM Sans 9"/>
              </a:rPr>
              <a:t>v</a:t>
            </a:r>
            <a:r>
              <a:rPr sz="1350" spc="-82" baseline="6172" dirty="0">
                <a:solidFill>
                  <a:srgbClr val="414159"/>
                </a:solidFill>
                <a:latin typeface="LM Sans 9"/>
                <a:cs typeface="LM Sans 9"/>
              </a:rPr>
              <a:t>˜</a:t>
            </a:r>
            <a:r>
              <a:rPr sz="900" i="1" spc="-82" baseline="46296" dirty="0">
                <a:solidFill>
                  <a:srgbClr val="414159"/>
                </a:solidFill>
                <a:latin typeface="Klaudia"/>
                <a:cs typeface="Klaudia"/>
              </a:rPr>
              <a:t>j</a:t>
            </a:r>
            <a:r>
              <a:rPr sz="1350" spc="-82" baseline="6172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1350" i="1" spc="-82" baseline="6172" dirty="0">
                <a:solidFill>
                  <a:srgbClr val="414159"/>
                </a:solidFill>
                <a:latin typeface="LM Sans 9"/>
                <a:cs typeface="LM Sans 9"/>
              </a:rPr>
              <a:t>Y</a:t>
            </a:r>
            <a:r>
              <a:rPr sz="600" i="1" spc="-5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-12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)</a:t>
            </a:r>
            <a:endParaRPr sz="1350" baseline="6172">
              <a:latin typeface="LM Sans 9"/>
              <a:cs typeface="LM Sans 9"/>
            </a:endParaRPr>
          </a:p>
          <a:p>
            <a:pPr algn="ctr">
              <a:lnSpc>
                <a:spcPct val="100000"/>
              </a:lnSpc>
              <a:spcBef>
                <a:spcPts val="114"/>
              </a:spcBef>
            </a:pPr>
            <a:r>
              <a:rPr sz="1350" i="1" spc="30" baseline="6172" dirty="0">
                <a:solidFill>
                  <a:srgbClr val="414159"/>
                </a:solidFill>
                <a:latin typeface="LM Sans 9"/>
                <a:cs typeface="LM Sans 9"/>
              </a:rPr>
              <a:t>u</a:t>
            </a:r>
            <a:r>
              <a:rPr sz="900" i="1" spc="30" baseline="32407" dirty="0">
                <a:solidFill>
                  <a:srgbClr val="414159"/>
                </a:solidFill>
                <a:latin typeface="Klaudia"/>
                <a:cs typeface="Klaudia"/>
              </a:rPr>
              <a:t>j</a:t>
            </a:r>
            <a:r>
              <a:rPr sz="1350" spc="30" baseline="6172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1350" i="1" spc="30" baseline="6172" dirty="0">
                <a:solidFill>
                  <a:srgbClr val="414159"/>
                </a:solidFill>
                <a:latin typeface="LM Sans 9"/>
                <a:cs typeface="LM Sans 9"/>
              </a:rPr>
              <a:t>Y</a:t>
            </a:r>
            <a:r>
              <a:rPr sz="600" i="1" spc="20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i="1" spc="-60" baseline="6172" dirty="0">
                <a:solidFill>
                  <a:srgbClr val="414159"/>
                </a:solidFill>
                <a:latin typeface="DejaVu Sans"/>
                <a:cs typeface="DejaVu Sans"/>
              </a:rPr>
              <a:t>− </a:t>
            </a:r>
            <a:r>
              <a:rPr sz="1350" i="1" spc="-7" baseline="6172" dirty="0">
                <a:solidFill>
                  <a:srgbClr val="414159"/>
                </a:solidFill>
                <a:latin typeface="LM Sans 9"/>
                <a:cs typeface="LM Sans 9"/>
              </a:rPr>
              <a:t>G</a:t>
            </a:r>
            <a:r>
              <a:rPr sz="600" i="1" spc="-5" dirty="0">
                <a:solidFill>
                  <a:srgbClr val="414159"/>
                </a:solidFill>
                <a:latin typeface="LM Sans 8"/>
                <a:cs typeface="LM Sans 8"/>
              </a:rPr>
              <a:t>t</a:t>
            </a:r>
            <a:r>
              <a:rPr sz="600" i="1" spc="-155" dirty="0">
                <a:solidFill>
                  <a:srgbClr val="414159"/>
                </a:solidFill>
                <a:latin typeface="LM Sans 8"/>
                <a:cs typeface="LM Sans 8"/>
              </a:rPr>
              <a:t>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)</a:t>
            </a:r>
            <a:endParaRPr sz="1350" baseline="6172">
              <a:latin typeface="LM Sans 9"/>
              <a:cs typeface="LM Sans 9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322749" y="3200860"/>
            <a:ext cx="213995" cy="155575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sz="700" spc="-5" dirty="0">
                <a:solidFill>
                  <a:srgbClr val="414159"/>
                </a:solidFill>
                <a:latin typeface="LM Sans 8"/>
                <a:cs typeface="LM Sans 8"/>
              </a:rPr>
              <a:t>3/16</a:t>
            </a:r>
            <a:endParaRPr sz="700">
              <a:latin typeface="LM Sans 8"/>
              <a:cs typeface="LM Sans 8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205545" y="2346574"/>
            <a:ext cx="120586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350" i="1" spc="247" baseline="6172" dirty="0">
                <a:solidFill>
                  <a:srgbClr val="414159"/>
                </a:solidFill>
                <a:latin typeface="DejaVu Sans"/>
                <a:cs typeface="DejaVu Sans"/>
              </a:rPr>
              <a:t>⇒ </a:t>
            </a:r>
            <a:r>
              <a:rPr sz="1350" i="1" spc="-127" baseline="6172" dirty="0">
                <a:solidFill>
                  <a:srgbClr val="414159"/>
                </a:solidFill>
                <a:latin typeface="Verdana"/>
                <a:cs typeface="Verdana"/>
              </a:rPr>
              <a:t>λ</a:t>
            </a:r>
            <a:r>
              <a:rPr sz="1350" i="1" spc="-127" baseline="6172" dirty="0">
                <a:solidFill>
                  <a:srgbClr val="414159"/>
                </a:solidFill>
                <a:latin typeface="LM Sans 9"/>
                <a:cs typeface="LM Sans 9"/>
              </a:rPr>
              <a:t>m</a:t>
            </a:r>
            <a:r>
              <a:rPr sz="1350" spc="-127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1350" i="1" spc="-127" baseline="6172" dirty="0">
                <a:solidFill>
                  <a:srgbClr val="414159"/>
                </a:solidFill>
                <a:latin typeface="LM Sans 9"/>
                <a:cs typeface="LM Sans 9"/>
              </a:rPr>
              <a:t>c</a:t>
            </a:r>
            <a:r>
              <a:rPr sz="600" i="1" spc="-85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= </a:t>
            </a:r>
            <a:r>
              <a:rPr sz="1350" i="1" spc="-150" baseline="6172" dirty="0">
                <a:solidFill>
                  <a:srgbClr val="414159"/>
                </a:solidFill>
                <a:latin typeface="Verdana"/>
                <a:cs typeface="Verdana"/>
              </a:rPr>
              <a:t>κ</a:t>
            </a:r>
            <a:r>
              <a:rPr sz="1350" spc="-150" baseline="6172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1350" i="1" spc="-150" baseline="6172" dirty="0">
                <a:solidFill>
                  <a:srgbClr val="414159"/>
                </a:solidFill>
                <a:latin typeface="LM Sans 9"/>
                <a:cs typeface="LM Sans 9"/>
              </a:rPr>
              <a:t>y</a:t>
            </a:r>
            <a:r>
              <a:rPr sz="1350" spc="-150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600" i="1" spc="-100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i="1" spc="-60" baseline="6172" dirty="0">
                <a:solidFill>
                  <a:srgbClr val="414159"/>
                </a:solidFill>
                <a:latin typeface="DejaVu Sans"/>
                <a:cs typeface="DejaVu Sans"/>
              </a:rPr>
              <a:t>−</a:t>
            </a:r>
            <a:r>
              <a:rPr sz="1350" i="1" spc="-307" baseline="6172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1350" spc="-179" baseline="6172" dirty="0">
                <a:solidFill>
                  <a:srgbClr val="414159"/>
                </a:solidFill>
                <a:latin typeface="LM Sans 9"/>
                <a:cs typeface="LM Sans 9"/>
              </a:rPr>
              <a:t>Γ</a:t>
            </a:r>
            <a:r>
              <a:rPr sz="1350" i="1" spc="-179" baseline="6172" dirty="0">
                <a:solidFill>
                  <a:srgbClr val="414159"/>
                </a:solidFill>
                <a:latin typeface="LM Sans 9"/>
                <a:cs typeface="LM Sans 9"/>
              </a:rPr>
              <a:t>g</a:t>
            </a:r>
            <a:r>
              <a:rPr sz="1350" spc="-179" baseline="6172" dirty="0">
                <a:solidFill>
                  <a:srgbClr val="414159"/>
                </a:solidFill>
                <a:latin typeface="LM Sans 9"/>
                <a:cs typeface="LM Sans 9"/>
              </a:rPr>
              <a:t>ˆ</a:t>
            </a:r>
            <a:r>
              <a:rPr sz="600" i="1" spc="-120" dirty="0">
                <a:solidFill>
                  <a:srgbClr val="414159"/>
                </a:solidFill>
                <a:latin typeface="LM Sans 8"/>
                <a:cs typeface="LM Sans 8"/>
              </a:rPr>
              <a:t>t </a:t>
            </a:r>
            <a:r>
              <a:rPr sz="1350" spc="-7" baseline="6172" dirty="0">
                <a:solidFill>
                  <a:srgbClr val="414159"/>
                </a:solidFill>
                <a:latin typeface="LM Sans 9"/>
                <a:cs typeface="LM Sans 9"/>
              </a:rPr>
              <a:t>)</a:t>
            </a:r>
            <a:endParaRPr sz="1350" baseline="6172">
              <a:latin typeface="LM Sans 9"/>
              <a:cs typeface="LM Sans 9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09194" y="2620064"/>
            <a:ext cx="3859529" cy="374650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395"/>
              </a:spcBef>
            </a:pP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here</a:t>
            </a:r>
            <a:r>
              <a:rPr sz="90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i="1" spc="-100" dirty="0">
                <a:solidFill>
                  <a:srgbClr val="414159"/>
                </a:solidFill>
                <a:latin typeface="LM Sans 9"/>
                <a:cs typeface="LM Sans 9"/>
              </a:rPr>
              <a:t>v</a:t>
            </a:r>
            <a:r>
              <a:rPr sz="900" spc="-100" dirty="0">
                <a:solidFill>
                  <a:srgbClr val="414159"/>
                </a:solidFill>
                <a:latin typeface="LM Sans 9"/>
                <a:cs typeface="LM Sans 9"/>
              </a:rPr>
              <a:t>˜(</a:t>
            </a:r>
            <a:r>
              <a:rPr sz="900" i="1" spc="-100" dirty="0">
                <a:solidFill>
                  <a:srgbClr val="414159"/>
                </a:solidFill>
                <a:latin typeface="LM Sans 9"/>
                <a:cs typeface="LM Sans 9"/>
              </a:rPr>
              <a:t>Y</a:t>
            </a:r>
            <a:r>
              <a:rPr sz="900" i="1" spc="-15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)</a:t>
            </a:r>
            <a:r>
              <a:rPr sz="900" spc="-5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i="1" spc="-40" dirty="0">
                <a:solidFill>
                  <a:srgbClr val="414159"/>
                </a:solidFill>
                <a:latin typeface="DejaVu Sans"/>
                <a:cs typeface="DejaVu Sans"/>
              </a:rPr>
              <a:t>≡</a:t>
            </a:r>
            <a:r>
              <a:rPr sz="900" i="1" spc="-20" dirty="0">
                <a:solidFill>
                  <a:srgbClr val="414159"/>
                </a:solidFill>
                <a:latin typeface="DejaVu Sans"/>
                <a:cs typeface="DejaVu Sans"/>
              </a:rPr>
              <a:t> </a:t>
            </a:r>
            <a:r>
              <a:rPr sz="900" i="1" spc="-5" dirty="0">
                <a:solidFill>
                  <a:srgbClr val="414159"/>
                </a:solidFill>
                <a:latin typeface="LM Sans 9"/>
                <a:cs typeface="LM Sans 9"/>
              </a:rPr>
              <a:t>v</a:t>
            </a:r>
            <a:r>
              <a:rPr sz="900" i="1" spc="-215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900" i="1" spc="-5" dirty="0">
                <a:solidFill>
                  <a:srgbClr val="414159"/>
                </a:solidFill>
                <a:latin typeface="LM Sans 9"/>
                <a:cs typeface="LM Sans 9"/>
              </a:rPr>
              <a:t>f</a:t>
            </a:r>
            <a:r>
              <a:rPr sz="900" i="1" spc="-11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i="1" spc="97" baseline="37037" dirty="0">
                <a:solidFill>
                  <a:srgbClr val="414159"/>
                </a:solidFill>
                <a:latin typeface="Klaudia"/>
                <a:cs typeface="Klaudia"/>
              </a:rPr>
              <a:t>−</a:t>
            </a:r>
            <a:r>
              <a:rPr sz="900" spc="97" baseline="37037" dirty="0">
                <a:solidFill>
                  <a:srgbClr val="414159"/>
                </a:solidFill>
                <a:latin typeface="LM Sans 8"/>
                <a:cs typeface="LM Sans 8"/>
              </a:rPr>
              <a:t>1</a:t>
            </a:r>
            <a:r>
              <a:rPr sz="900" spc="65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900" i="1" spc="65" dirty="0">
                <a:solidFill>
                  <a:srgbClr val="414159"/>
                </a:solidFill>
                <a:latin typeface="LM Sans 9"/>
                <a:cs typeface="LM Sans 9"/>
              </a:rPr>
              <a:t>Y</a:t>
            </a:r>
            <a:r>
              <a:rPr sz="900" i="1" spc="-15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)):</a:t>
            </a:r>
            <a:r>
              <a:rPr sz="900" spc="11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the</a:t>
            </a:r>
            <a:r>
              <a:rPr sz="900" spc="5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dis-utility</a:t>
            </a:r>
            <a:r>
              <a:rPr sz="90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to</a:t>
            </a:r>
            <a:r>
              <a:rPr sz="900" spc="5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the</a:t>
            </a:r>
            <a:r>
              <a:rPr sz="90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household</a:t>
            </a:r>
            <a:r>
              <a:rPr sz="900" spc="5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of</a:t>
            </a:r>
            <a:r>
              <a:rPr sz="900" spc="5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supplying</a:t>
            </a:r>
            <a:r>
              <a:rPr sz="900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output</a:t>
            </a:r>
            <a:endParaRPr sz="900">
              <a:latin typeface="LM Sans 9"/>
              <a:cs typeface="LM Sans 9"/>
            </a:endParaRPr>
          </a:p>
          <a:p>
            <a:pPr marL="50800">
              <a:lnSpc>
                <a:spcPct val="100000"/>
              </a:lnSpc>
              <a:spcBef>
                <a:spcPts val="295"/>
              </a:spcBef>
            </a:pPr>
            <a:r>
              <a:rPr sz="900" i="1" spc="-5" dirty="0">
                <a:solidFill>
                  <a:srgbClr val="414159"/>
                </a:solidFill>
                <a:latin typeface="LM Sans 9"/>
                <a:cs typeface="LM Sans 9"/>
              </a:rPr>
              <a:t>Y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. </a:t>
            </a:r>
            <a:r>
              <a:rPr sz="900" spc="-10" dirty="0">
                <a:solidFill>
                  <a:srgbClr val="414159"/>
                </a:solidFill>
                <a:latin typeface="LM Sans 9"/>
                <a:cs typeface="LM Sans 9"/>
              </a:rPr>
              <a:t>And </a:t>
            </a:r>
            <a:r>
              <a:rPr sz="900" i="1" spc="-204" dirty="0">
                <a:solidFill>
                  <a:srgbClr val="414159"/>
                </a:solidFill>
                <a:latin typeface="LM Sans 9"/>
                <a:cs typeface="LM Sans 9"/>
              </a:rPr>
              <a:t>y</a:t>
            </a:r>
            <a:r>
              <a:rPr sz="900" spc="-204" dirty="0">
                <a:solidFill>
                  <a:srgbClr val="414159"/>
                </a:solidFill>
                <a:latin typeface="LM Sans 9"/>
                <a:cs typeface="LM Sans 9"/>
              </a:rPr>
              <a:t>ˆ </a:t>
            </a:r>
            <a:r>
              <a:rPr sz="900" i="1" spc="-40" dirty="0">
                <a:solidFill>
                  <a:srgbClr val="414159"/>
                </a:solidFill>
                <a:latin typeface="DejaVu Sans"/>
                <a:cs typeface="DejaVu Sans"/>
              </a:rPr>
              <a:t>≡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900" i="1" spc="-5" dirty="0">
                <a:solidFill>
                  <a:srgbClr val="414159"/>
                </a:solidFill>
                <a:latin typeface="LM Sans 9"/>
                <a:cs typeface="LM Sans 9"/>
              </a:rPr>
              <a:t>Y </a:t>
            </a:r>
            <a:r>
              <a:rPr sz="900" i="1" spc="-40" dirty="0">
                <a:solidFill>
                  <a:srgbClr val="414159"/>
                </a:solidFill>
                <a:latin typeface="DejaVu Sans"/>
                <a:cs typeface="DejaVu Sans"/>
              </a:rPr>
              <a:t>− </a:t>
            </a:r>
            <a:r>
              <a:rPr sz="900" i="1" spc="-235" dirty="0">
                <a:solidFill>
                  <a:srgbClr val="414159"/>
                </a:solidFill>
                <a:latin typeface="LM Sans 9"/>
                <a:cs typeface="LM Sans 9"/>
              </a:rPr>
              <a:t>Y</a:t>
            </a:r>
            <a:r>
              <a:rPr sz="1350" spc="-352" baseline="12345" dirty="0">
                <a:solidFill>
                  <a:srgbClr val="414159"/>
                </a:solidFill>
                <a:latin typeface="LM Sans 9"/>
                <a:cs typeface="LM Sans 9"/>
              </a:rPr>
              <a:t>¯ </a:t>
            </a:r>
            <a:r>
              <a:rPr sz="900" spc="-110" dirty="0">
                <a:solidFill>
                  <a:srgbClr val="414159"/>
                </a:solidFill>
                <a:latin typeface="LM Sans 9"/>
                <a:cs typeface="LM Sans 9"/>
              </a:rPr>
              <a:t>)</a:t>
            </a:r>
            <a:r>
              <a:rPr sz="900" i="1" spc="-110" dirty="0">
                <a:solidFill>
                  <a:srgbClr val="414159"/>
                </a:solidFill>
                <a:latin typeface="Verdana"/>
                <a:cs typeface="Verdana"/>
              </a:rPr>
              <a:t>/</a:t>
            </a:r>
            <a:r>
              <a:rPr sz="900" i="1" spc="-110" dirty="0">
                <a:solidFill>
                  <a:srgbClr val="414159"/>
                </a:solidFill>
                <a:latin typeface="LM Sans 9"/>
                <a:cs typeface="LM Sans 9"/>
              </a:rPr>
              <a:t>Y</a:t>
            </a:r>
            <a:r>
              <a:rPr sz="1350" spc="-165" baseline="12345" dirty="0">
                <a:solidFill>
                  <a:srgbClr val="414159"/>
                </a:solidFill>
                <a:latin typeface="LM Sans 9"/>
                <a:cs typeface="LM Sans 9"/>
              </a:rPr>
              <a:t>¯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, </a:t>
            </a:r>
            <a:r>
              <a:rPr sz="900" i="1" spc="-215" dirty="0">
                <a:solidFill>
                  <a:srgbClr val="414159"/>
                </a:solidFill>
                <a:latin typeface="LM Sans 9"/>
                <a:cs typeface="LM Sans 9"/>
              </a:rPr>
              <a:t>g</a:t>
            </a:r>
            <a:r>
              <a:rPr sz="900" spc="-215" dirty="0">
                <a:solidFill>
                  <a:srgbClr val="414159"/>
                </a:solidFill>
                <a:latin typeface="LM Sans 9"/>
                <a:cs typeface="LM Sans 9"/>
              </a:rPr>
              <a:t>ˆ </a:t>
            </a:r>
            <a:r>
              <a:rPr sz="900" i="1" spc="-40" dirty="0">
                <a:solidFill>
                  <a:srgbClr val="414159"/>
                </a:solidFill>
                <a:latin typeface="DejaVu Sans"/>
                <a:cs typeface="DejaVu Sans"/>
              </a:rPr>
              <a:t>≡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(</a:t>
            </a:r>
            <a:r>
              <a:rPr sz="900" i="1" spc="-5" dirty="0">
                <a:solidFill>
                  <a:srgbClr val="414159"/>
                </a:solidFill>
                <a:latin typeface="LM Sans 9"/>
                <a:cs typeface="LM Sans 9"/>
              </a:rPr>
              <a:t>G </a:t>
            </a:r>
            <a:r>
              <a:rPr sz="900" i="1" spc="-40" dirty="0">
                <a:solidFill>
                  <a:srgbClr val="414159"/>
                </a:solidFill>
                <a:latin typeface="DejaVu Sans"/>
                <a:cs typeface="DejaVu Sans"/>
              </a:rPr>
              <a:t>− </a:t>
            </a:r>
            <a:r>
              <a:rPr sz="900" i="1" spc="-254" dirty="0">
                <a:solidFill>
                  <a:srgbClr val="414159"/>
                </a:solidFill>
                <a:latin typeface="LM Sans 9"/>
                <a:cs typeface="LM Sans 9"/>
              </a:rPr>
              <a:t>G</a:t>
            </a:r>
            <a:r>
              <a:rPr sz="1350" spc="-382" baseline="12345" dirty="0">
                <a:solidFill>
                  <a:srgbClr val="414159"/>
                </a:solidFill>
                <a:latin typeface="LM Sans 9"/>
                <a:cs typeface="LM Sans 9"/>
              </a:rPr>
              <a:t>¯ </a:t>
            </a:r>
            <a:r>
              <a:rPr sz="900" spc="-110" dirty="0">
                <a:solidFill>
                  <a:srgbClr val="414159"/>
                </a:solidFill>
                <a:latin typeface="LM Sans 9"/>
                <a:cs typeface="LM Sans 9"/>
              </a:rPr>
              <a:t>)</a:t>
            </a:r>
            <a:r>
              <a:rPr sz="900" i="1" spc="-110" dirty="0">
                <a:solidFill>
                  <a:srgbClr val="414159"/>
                </a:solidFill>
                <a:latin typeface="Verdana"/>
                <a:cs typeface="Verdana"/>
              </a:rPr>
              <a:t>/</a:t>
            </a:r>
            <a:r>
              <a:rPr sz="900" i="1" spc="-110" dirty="0">
                <a:solidFill>
                  <a:srgbClr val="414159"/>
                </a:solidFill>
                <a:latin typeface="LM Sans 9"/>
                <a:cs typeface="LM Sans 9"/>
              </a:rPr>
              <a:t>Y</a:t>
            </a:r>
            <a:r>
              <a:rPr sz="1350" spc="-165" baseline="12345" dirty="0">
                <a:solidFill>
                  <a:srgbClr val="414159"/>
                </a:solidFill>
                <a:latin typeface="LM Sans 9"/>
                <a:cs typeface="LM Sans 9"/>
              </a:rPr>
              <a:t>¯</a:t>
            </a:r>
            <a:r>
              <a:rPr sz="1350" spc="-262" baseline="12345" dirty="0">
                <a:solidFill>
                  <a:srgbClr val="414159"/>
                </a:solidFill>
                <a:latin typeface="LM Sans 9"/>
                <a:cs typeface="LM Sans 9"/>
              </a:rPr>
              <a:t> </a:t>
            </a:r>
            <a:r>
              <a:rPr sz="900" spc="-5" dirty="0">
                <a:solidFill>
                  <a:srgbClr val="414159"/>
                </a:solidFill>
                <a:latin typeface="LM Sans 9"/>
                <a:cs typeface="LM Sans 9"/>
              </a:rPr>
              <a:t>.</a:t>
            </a:r>
            <a:endParaRPr sz="900">
              <a:latin typeface="LM Sans 9"/>
              <a:cs typeface="LM Sans 9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2554</Words>
  <Application>Microsoft Office PowerPoint</Application>
  <PresentationFormat>Custom</PresentationFormat>
  <Paragraphs>465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4" baseType="lpstr">
      <vt:lpstr>Arial</vt:lpstr>
      <vt:lpstr>Calibri</vt:lpstr>
      <vt:lpstr>DejaVu Sans</vt:lpstr>
      <vt:lpstr>DejaVu Sans Condensed</vt:lpstr>
      <vt:lpstr>Klaudia</vt:lpstr>
      <vt:lpstr>Lato Light</vt:lpstr>
      <vt:lpstr>LM Sans 10</vt:lpstr>
      <vt:lpstr>LM Sans 8</vt:lpstr>
      <vt:lpstr>LM Sans 9</vt:lpstr>
      <vt:lpstr>MathJax_AMS</vt:lpstr>
      <vt:lpstr>Times New Roman</vt:lpstr>
      <vt:lpstr>Trebuchet MS</vt:lpstr>
      <vt:lpstr>URW Bookman</vt:lpstr>
      <vt:lpstr>Verdana</vt:lpstr>
      <vt:lpstr>Office Theme</vt:lpstr>
      <vt:lpstr>Understanding Inflation Dynamics:  The Role of Government Expendituresa</vt:lpstr>
      <vt:lpstr>Motivation</vt:lpstr>
      <vt:lpstr>Motivation</vt:lpstr>
      <vt:lpstr>This paper</vt:lpstr>
      <vt:lpstr>This paper</vt:lpstr>
      <vt:lpstr>PowerPoint Presentation</vt:lpstr>
      <vt:lpstr>Standard New Keynesian Model with govt expenditure</vt:lpstr>
      <vt:lpstr>Standard New Keynesian Model with govt expenditure</vt:lpstr>
      <vt:lpstr>Standard New Keynesian Model with govt expenditure</vt:lpstr>
      <vt:lpstr>PowerPoint Presentation</vt:lpstr>
      <vt:lpstr>General equilibrium effect of govt expenditure</vt:lpstr>
      <vt:lpstr>General equilibrium effect of govt expenditure</vt:lpstr>
      <vt:lpstr>PowerPoint Presentation</vt:lpstr>
      <vt:lpstr>Issues in estimating NKPC when ignoring govt expenditure</vt:lpstr>
      <vt:lpstr>Estimating the Phillips curve using aggregate data</vt:lpstr>
      <vt:lpstr>In particular,</vt:lpstr>
      <vt:lpstr>Baseline results</vt:lpstr>
      <vt:lpstr>Predicted inflation dynamics by the estimated Phillips curve</vt:lpstr>
      <vt:lpstr>The “missing disinflation” and “missing inflation” puzzles</vt:lpstr>
      <vt:lpstr>Predicted inflation dynamics versus data</vt:lpstr>
      <vt:lpstr>PowerPoint Presentation</vt:lpstr>
      <vt:lpstr>Dynamic responses of inflation and inflation expectation</vt:lpstr>
      <vt:lpstr>ZLB v.s. Non-ZLB Periods</vt:lpstr>
      <vt:lpstr>Conclusions</vt:lpstr>
      <vt:lpstr>Robustness: Weak IV</vt:lpstr>
      <vt:lpstr>Robustness: Alternative Measures of Expenditure Shocks</vt:lpstr>
      <vt:lpstr>Regional Phillips curve</vt:lpstr>
      <vt:lpstr>Estimating regional Phillips curve using IVs</vt:lpstr>
      <vt:lpstr>Estimation methods: aggregate vs regional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Inflation Dynamics:   The Role of Government ExpendituresThe views should not be interpreted as reflecting the views of the Bank of Canada.</dc:title>
  <dc:creator>Chang Liu , Yinxi Xie</dc:creator>
  <cp:lastModifiedBy>Brikena Berdo</cp:lastModifiedBy>
  <cp:revision>1</cp:revision>
  <dcterms:created xsi:type="dcterms:W3CDTF">2022-12-02T12:12:29Z</dcterms:created>
  <dcterms:modified xsi:type="dcterms:W3CDTF">2022-12-02T12:13:03Z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2022-12-01T00:00:00Z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2022-12-02T00:00:00Z</vt:filetime>
  </property>
</Properties>
</file>